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heme/themeOverride2.xml" ContentType="application/vnd.openxmlformats-officedocument.themeOverr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2"/>
  </p:notesMasterIdLst>
  <p:handoutMasterIdLst>
    <p:handoutMasterId r:id="rId33"/>
  </p:handoutMasterIdLst>
  <p:sldIdLst>
    <p:sldId id="256" r:id="rId2"/>
    <p:sldId id="1692" r:id="rId3"/>
    <p:sldId id="1693" r:id="rId4"/>
    <p:sldId id="1694" r:id="rId5"/>
    <p:sldId id="1698" r:id="rId6"/>
    <p:sldId id="1695" r:id="rId7"/>
    <p:sldId id="1696" r:id="rId8"/>
    <p:sldId id="1699" r:id="rId9"/>
    <p:sldId id="1712" r:id="rId10"/>
    <p:sldId id="1713" r:id="rId11"/>
    <p:sldId id="1697" r:id="rId12"/>
    <p:sldId id="1700" r:id="rId13"/>
    <p:sldId id="1701" r:id="rId14"/>
    <p:sldId id="1702" r:id="rId15"/>
    <p:sldId id="1703" r:id="rId16"/>
    <p:sldId id="1704" r:id="rId17"/>
    <p:sldId id="1705" r:id="rId18"/>
    <p:sldId id="1706" r:id="rId19"/>
    <p:sldId id="1707" r:id="rId20"/>
    <p:sldId id="1709" r:id="rId21"/>
    <p:sldId id="1708" r:id="rId22"/>
    <p:sldId id="1710" r:id="rId23"/>
    <p:sldId id="1711" r:id="rId24"/>
    <p:sldId id="261" r:id="rId25"/>
    <p:sldId id="1714" r:id="rId26"/>
    <p:sldId id="1715" r:id="rId27"/>
    <p:sldId id="1716" r:id="rId28"/>
    <p:sldId id="1717" r:id="rId29"/>
    <p:sldId id="1718" r:id="rId30"/>
    <p:sldId id="1719" r:id="rId31"/>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535"/>
    <a:srgbClr val="F68A00"/>
    <a:srgbClr val="CC4A4A"/>
    <a:srgbClr val="FEF3D2"/>
    <a:srgbClr val="EAECEF"/>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14" autoAdjust="0"/>
    <p:restoredTop sz="81441" autoAdjust="0"/>
  </p:normalViewPr>
  <p:slideViewPr>
    <p:cSldViewPr snapToGrid="0">
      <p:cViewPr varScale="1">
        <p:scale>
          <a:sx n="57" d="100"/>
          <a:sy n="57" d="100"/>
        </p:scale>
        <p:origin x="1182" y="42"/>
      </p:cViewPr>
      <p:guideLst/>
    </p:cSldViewPr>
  </p:slid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A0BB0A-E700-452A-B46A-23E37023AB65}" type="datetimeFigureOut">
              <a:rPr lang="zh-CN" altLang="en-US" smtClean="0"/>
              <a:t>2018/12/29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D1300B6-9C1C-4808-9FA2-F79EAA275D52}" type="slidenum">
              <a:rPr lang="zh-CN" altLang="en-US" smtClean="0"/>
              <a:t>‹#›</a:t>
            </a:fld>
            <a:endParaRPr lang="zh-CN" altLang="en-US"/>
          </a:p>
        </p:txBody>
      </p:sp>
    </p:spTree>
    <p:extLst>
      <p:ext uri="{BB962C8B-B14F-4D97-AF65-F5344CB8AC3E}">
        <p14:creationId xmlns:p14="http://schemas.microsoft.com/office/powerpoint/2010/main" val="226785347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606CF4-FA77-4E71-BDBB-B62F97D48318}" type="datetimeFigureOut">
              <a:rPr lang="zh-CN" altLang="en-US" smtClean="0"/>
              <a:t>2018/12/29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EA511-84E0-4AE0-9842-AB0E10994BF1}" type="slidenum">
              <a:rPr lang="zh-CN" altLang="en-US" smtClean="0"/>
              <a:t>‹#›</a:t>
            </a:fld>
            <a:endParaRPr lang="zh-CN" altLang="en-US"/>
          </a:p>
        </p:txBody>
      </p:sp>
    </p:spTree>
    <p:extLst>
      <p:ext uri="{BB962C8B-B14F-4D97-AF65-F5344CB8AC3E}">
        <p14:creationId xmlns:p14="http://schemas.microsoft.com/office/powerpoint/2010/main" val="66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a:t>
            </a:fld>
            <a:endParaRPr lang="zh-CN" altLang="en-US"/>
          </a:p>
        </p:txBody>
      </p:sp>
    </p:spTree>
    <p:extLst>
      <p:ext uri="{BB962C8B-B14F-4D97-AF65-F5344CB8AC3E}">
        <p14:creationId xmlns:p14="http://schemas.microsoft.com/office/powerpoint/2010/main" val="890902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也就是说，我们用来判断的特征应该是多层特征的融合。作者将其称为凹描述符，可以很好地利用高分辨率细节和粗糙的低分率线索。</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10</a:t>
            </a:fld>
            <a:endParaRPr lang="zh-CN" altLang="en-US"/>
          </a:p>
        </p:txBody>
      </p:sp>
    </p:spTree>
    <p:extLst>
      <p:ext uri="{BB962C8B-B14F-4D97-AF65-F5344CB8AC3E}">
        <p14:creationId xmlns:p14="http://schemas.microsoft.com/office/powerpoint/2010/main" val="13380893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我们在模板中加入这个多层融合特征的功能。这样，我们就有了检测器的雏形。</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11</a:t>
            </a:fld>
            <a:endParaRPr lang="zh-CN" altLang="en-US"/>
          </a:p>
        </p:txBody>
      </p:sp>
    </p:spTree>
    <p:extLst>
      <p:ext uri="{BB962C8B-B14F-4D97-AF65-F5344CB8AC3E}">
        <p14:creationId xmlns:p14="http://schemas.microsoft.com/office/powerpoint/2010/main" val="8237995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紧接着，作者进行了探究实验。</a:t>
            </a:r>
            <a:r>
              <a:rPr lang="en-US" altLang="zh-CN" dirty="0" smtClean="0"/>
              <a:t>h , w ,</a:t>
            </a:r>
            <a:r>
              <a:rPr lang="el-GR" altLang="zh-CN" dirty="0" smtClean="0"/>
              <a:t> σ</a:t>
            </a:r>
            <a:r>
              <a:rPr lang="zh-CN" altLang="en-US" dirty="0" smtClean="0"/>
              <a:t>分别代表高度，宽度和分辨率。</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12</a:t>
            </a:fld>
            <a:endParaRPr lang="zh-CN" altLang="en-US"/>
          </a:p>
        </p:txBody>
      </p:sp>
    </p:spTree>
    <p:extLst>
      <p:ext uri="{BB962C8B-B14F-4D97-AF65-F5344CB8AC3E}">
        <p14:creationId xmlns:p14="http://schemas.microsoft.com/office/powerpoint/2010/main" val="25424038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首先是一个探究上下文信息对检测的作用的实验。绿色实现表示真实的人脸，虚线代表不同的感受野。所谓的感受野，就是卷积网络做卷积时能获取的图像信息的范围。通过左右对比，我们可以发现总体上，环境信息是很有帮助的。通过上下对比，我们发现，较小的感受野对于小脸检测更有利，因为整个脸部都是可见的；但同时注意第一行最后两个数据，我们发现，当上下文信息过大，即超过</a:t>
            </a:r>
            <a:r>
              <a:rPr lang="en-US" altLang="zh-CN" dirty="0" smtClean="0"/>
              <a:t>300px*300px</a:t>
            </a:r>
            <a:r>
              <a:rPr lang="zh-CN" altLang="en-US" dirty="0" smtClean="0"/>
              <a:t>时，识别率会有一定的下降（作者认为这可能是由于过拟合导致的）。</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13</a:t>
            </a:fld>
            <a:endParaRPr lang="zh-CN" altLang="en-US"/>
          </a:p>
        </p:txBody>
      </p:sp>
    </p:spTree>
    <p:extLst>
      <p:ext uri="{BB962C8B-B14F-4D97-AF65-F5344CB8AC3E}">
        <p14:creationId xmlns:p14="http://schemas.microsoft.com/office/powerpoint/2010/main" val="1510957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左侧为具有凹描述符的准确率，右边为不具有凹描述符的准确率。我们可以发现，凹描述符，即多层特征融合对检测小脸有很大的提升。</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14</a:t>
            </a:fld>
            <a:endParaRPr lang="zh-CN" altLang="en-US"/>
          </a:p>
        </p:txBody>
      </p:sp>
    </p:spTree>
    <p:extLst>
      <p:ext uri="{BB962C8B-B14F-4D97-AF65-F5344CB8AC3E}">
        <p14:creationId xmlns:p14="http://schemas.microsoft.com/office/powerpoint/2010/main" val="3437984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左侧为分别用小尺寸和中等尺寸的模板去识别小人脸。右边是用大尺寸和中等尺寸的模板分别取识别大人脸。我们可以发现，不管针对哪一种，中等尺寸的模板会比小尺寸和大尺寸的模板表现更为优秀。这里有个小问题，为什么大尺寸的模板为什么不能对大人脸有更加优秀的表现呢？作者对数据集做了一个统计，发现训练集</a:t>
            </a:r>
            <a:r>
              <a:rPr lang="en-US" altLang="zh-CN" dirty="0" err="1" smtClean="0"/>
              <a:t>ImageNet</a:t>
            </a:r>
            <a:r>
              <a:rPr lang="zh-CN" altLang="en-US" dirty="0" smtClean="0"/>
              <a:t>上</a:t>
            </a:r>
            <a:r>
              <a:rPr lang="en-US" altLang="zh-CN" dirty="0" smtClean="0"/>
              <a:t>80%</a:t>
            </a:r>
            <a:r>
              <a:rPr lang="zh-CN" altLang="en-US" dirty="0" smtClean="0"/>
              <a:t>的目标尺寸分布在</a:t>
            </a:r>
            <a:r>
              <a:rPr lang="en-US" altLang="zh-CN" dirty="0" smtClean="0"/>
              <a:t>40~140</a:t>
            </a:r>
            <a:r>
              <a:rPr lang="zh-CN" altLang="en-US" dirty="0" smtClean="0"/>
              <a:t>像素，这很可能导致模型更偏爱识别这个范围内的目标。</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15</a:t>
            </a:fld>
            <a:endParaRPr lang="zh-CN" altLang="en-US"/>
          </a:p>
        </p:txBody>
      </p:sp>
    </p:spTree>
    <p:extLst>
      <p:ext uri="{BB962C8B-B14F-4D97-AF65-F5344CB8AC3E}">
        <p14:creationId xmlns:p14="http://schemas.microsoft.com/office/powerpoint/2010/main" val="265625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通过实验，横坐标是通过聚类得到的目标尺寸，左纵坐标是</a:t>
            </a:r>
            <a:r>
              <a:rPr lang="en-US" altLang="zh-CN" dirty="0" smtClean="0"/>
              <a:t>AP</a:t>
            </a:r>
            <a:r>
              <a:rPr lang="zh-CN" altLang="en-US" dirty="0" smtClean="0"/>
              <a:t>，右纵坐标表示不同大小目标的数量。作者发现检测大目标（高度大于</a:t>
            </a:r>
            <a:r>
              <a:rPr lang="en-US" altLang="zh-CN" dirty="0" smtClean="0"/>
              <a:t>140px</a:t>
            </a:r>
            <a:r>
              <a:rPr lang="zh-CN" altLang="en-US" dirty="0" smtClean="0"/>
              <a:t>），使用</a:t>
            </a:r>
            <a:r>
              <a:rPr lang="en-US" altLang="zh-CN" dirty="0" smtClean="0"/>
              <a:t>0.5X</a:t>
            </a:r>
            <a:r>
              <a:rPr lang="zh-CN" altLang="en-US" dirty="0" smtClean="0"/>
              <a:t>分辨率。要检测小目标（高度小于</a:t>
            </a:r>
            <a:r>
              <a:rPr lang="en-US" altLang="zh-CN" dirty="0" smtClean="0"/>
              <a:t>40</a:t>
            </a:r>
            <a:r>
              <a:rPr lang="zh-CN" altLang="en-US" dirty="0" smtClean="0"/>
              <a:t>像素）使用</a:t>
            </a:r>
            <a:r>
              <a:rPr lang="en-US" altLang="zh-CN" dirty="0" smtClean="0"/>
              <a:t>2X</a:t>
            </a:r>
            <a:r>
              <a:rPr lang="zh-CN" altLang="en-US" dirty="0" smtClean="0"/>
              <a:t>分辨率的模板。否则，使用相同的（</a:t>
            </a:r>
            <a:r>
              <a:rPr lang="en-US" altLang="zh-CN" dirty="0" smtClean="0"/>
              <a:t>1X</a:t>
            </a:r>
            <a:r>
              <a:rPr lang="zh-CN" altLang="en-US" dirty="0" smtClean="0"/>
              <a:t>）分辨率。</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16</a:t>
            </a:fld>
            <a:endParaRPr lang="zh-CN" altLang="en-US"/>
          </a:p>
        </p:txBody>
      </p:sp>
    </p:spTree>
    <p:extLst>
      <p:ext uri="{BB962C8B-B14F-4D97-AF65-F5344CB8AC3E}">
        <p14:creationId xmlns:p14="http://schemas.microsoft.com/office/powerpoint/2010/main" val="30071528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如果直接采取上面的策略设计模板可能会导致重复。比如，检测 </a:t>
            </a:r>
            <a:r>
              <a:rPr lang="en-US" altLang="zh-CN" dirty="0" smtClean="0"/>
              <a:t>31×25</a:t>
            </a:r>
            <a:r>
              <a:rPr lang="zh-CN" altLang="en-US" dirty="0" smtClean="0"/>
              <a:t>的目标应该采用的模板为 </a:t>
            </a:r>
            <a:r>
              <a:rPr lang="en-US" altLang="zh-CN" dirty="0" smtClean="0"/>
              <a:t>(62,50,2)</a:t>
            </a:r>
            <a:r>
              <a:rPr lang="zh-CN" altLang="en-US" dirty="0" smtClean="0"/>
              <a:t>；而检测 </a:t>
            </a:r>
            <a:r>
              <a:rPr lang="en-US" altLang="zh-CN" dirty="0" smtClean="0"/>
              <a:t>64×50</a:t>
            </a:r>
            <a:r>
              <a:rPr lang="zh-CN" altLang="en-US" dirty="0" smtClean="0"/>
              <a:t>的目标应该采用的模板为 （</a:t>
            </a:r>
            <a:r>
              <a:rPr lang="en-US" altLang="zh-CN" dirty="0" smtClean="0"/>
              <a:t>64,50,1</a:t>
            </a:r>
            <a:r>
              <a:rPr lang="zh-CN" altLang="en-US" dirty="0" smtClean="0"/>
              <a:t>）。显然，这两种模板很接近，可进行修剪冗余。</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17</a:t>
            </a:fld>
            <a:endParaRPr lang="zh-CN" altLang="en-US"/>
          </a:p>
        </p:txBody>
      </p:sp>
    </p:spTree>
    <p:extLst>
      <p:ext uri="{BB962C8B-B14F-4D97-AF65-F5344CB8AC3E}">
        <p14:creationId xmlns:p14="http://schemas.microsoft.com/office/powerpoint/2010/main" val="7290091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总结一下，作者这篇论文主要是从尺度一致、图像分辨率和上下文信息，运用图像金字塔，对多尺度的图片分别训练了单独的检测器，从而在小目标的检测上有所提高。总结一下整个流程：</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1.</a:t>
            </a:r>
            <a:r>
              <a:rPr lang="zh-CN" altLang="en-US" dirty="0" smtClean="0"/>
              <a:t>将原始图像以</a:t>
            </a:r>
            <a:r>
              <a:rPr lang="en-US" altLang="zh-CN" dirty="0" smtClean="0"/>
              <a:t>0.5</a:t>
            </a:r>
            <a:r>
              <a:rPr lang="zh-CN" altLang="en-US" dirty="0" smtClean="0"/>
              <a:t>倍，</a:t>
            </a:r>
            <a:r>
              <a:rPr lang="en-US" altLang="zh-CN" dirty="0" smtClean="0"/>
              <a:t>1</a:t>
            </a:r>
            <a:r>
              <a:rPr lang="zh-CN" altLang="en-US" dirty="0" smtClean="0"/>
              <a:t>倍，</a:t>
            </a:r>
            <a:r>
              <a:rPr lang="en-US" altLang="zh-CN" dirty="0" smtClean="0"/>
              <a:t>2</a:t>
            </a:r>
            <a:r>
              <a:rPr lang="zh-CN" altLang="en-US" dirty="0" smtClean="0"/>
              <a:t>倍的缩放系数，构建一个图像金字塔。</a:t>
            </a:r>
            <a:r>
              <a:rPr lang="en-US" altLang="zh-CN" dirty="0" smtClean="0"/>
              <a:t>(</a:t>
            </a:r>
            <a:r>
              <a:rPr lang="zh-CN" altLang="en-US" dirty="0" smtClean="0"/>
              <a:t>具体要构建多少金字塔，由输入图像大小以及最大模板尺寸决定</a:t>
            </a:r>
            <a:r>
              <a:rPr lang="en-US" altLang="zh-CN" dirty="0" smtClean="0"/>
              <a:t>)</a:t>
            </a:r>
            <a:r>
              <a:rPr lang="zh-CN" altLang="en-US" dirty="0" smtClean="0"/>
              <a:t>。</a:t>
            </a:r>
            <a:r>
              <a:rPr lang="en-US" altLang="zh-CN" dirty="0" smtClean="0"/>
              <a:t>2.</a:t>
            </a:r>
            <a:r>
              <a:rPr lang="zh-CN" altLang="en-US" dirty="0" smtClean="0"/>
              <a:t>然后依次处理图像金字塔中的图像，首先将每张图像都做卷积神经网络处理。针对不同图像分辨率和检测目标的大小，选择其中一些模板。</a:t>
            </a:r>
            <a:r>
              <a:rPr lang="en-US" altLang="zh-CN" dirty="0" smtClean="0"/>
              <a:t>3.</a:t>
            </a:r>
            <a:r>
              <a:rPr lang="zh-CN" altLang="en-US" dirty="0" smtClean="0"/>
              <a:t>根据一定阈值，在原始分辨率下做非极大值抑制处理，获得最后的检测成果。</a:t>
            </a:r>
          </a:p>
          <a:p>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18</a:t>
            </a:fld>
            <a:endParaRPr lang="zh-CN" altLang="en-US"/>
          </a:p>
        </p:txBody>
      </p:sp>
    </p:spTree>
    <p:extLst>
      <p:ext uri="{BB962C8B-B14F-4D97-AF65-F5344CB8AC3E}">
        <p14:creationId xmlns:p14="http://schemas.microsoft.com/office/powerpoint/2010/main" val="40840907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这是在</a:t>
            </a:r>
            <a:r>
              <a:rPr lang="en-US" altLang="zh-CN" dirty="0" smtClean="0"/>
              <a:t>WIDER FACE</a:t>
            </a:r>
            <a:r>
              <a:rPr lang="zh-CN" altLang="en-US" dirty="0" smtClean="0"/>
              <a:t>上的查全率和精确率测试结果，红色曲线代表作者的方法。左边最大为</a:t>
            </a:r>
            <a:r>
              <a:rPr lang="en-US" altLang="zh-CN" dirty="0" smtClean="0"/>
              <a:t>hard</a:t>
            </a:r>
            <a:r>
              <a:rPr lang="zh-CN" altLang="en-US" dirty="0" smtClean="0"/>
              <a:t>版本，右上为</a:t>
            </a:r>
            <a:r>
              <a:rPr lang="en-US" altLang="zh-CN" dirty="0" smtClean="0"/>
              <a:t>easy</a:t>
            </a:r>
            <a:r>
              <a:rPr lang="zh-CN" altLang="en-US" dirty="0" smtClean="0"/>
              <a:t>版本，右下为</a:t>
            </a:r>
            <a:r>
              <a:rPr lang="en-US" altLang="zh-CN" dirty="0" smtClean="0"/>
              <a:t>medium</a:t>
            </a:r>
            <a:r>
              <a:rPr lang="zh-CN" altLang="en-US" dirty="0" smtClean="0"/>
              <a:t>版本。我们可以发现，作者提出的算法比原有的算法具有很好的效果。</a:t>
            </a:r>
          </a:p>
        </p:txBody>
      </p:sp>
      <p:sp>
        <p:nvSpPr>
          <p:cNvPr id="4" name="灯片编号占位符 3"/>
          <p:cNvSpPr>
            <a:spLocks noGrp="1"/>
          </p:cNvSpPr>
          <p:nvPr>
            <p:ph type="sldNum" sz="quarter" idx="10"/>
          </p:nvPr>
        </p:nvSpPr>
        <p:spPr/>
        <p:txBody>
          <a:bodyPr/>
          <a:lstStyle/>
          <a:p>
            <a:fld id="{4A7EA511-84E0-4AE0-9842-AB0E10994BF1}" type="slidenum">
              <a:rPr lang="zh-CN" altLang="en-US" smtClean="0"/>
              <a:t>19</a:t>
            </a:fld>
            <a:endParaRPr lang="zh-CN" altLang="en-US"/>
          </a:p>
        </p:txBody>
      </p:sp>
    </p:spTree>
    <p:extLst>
      <p:ext uri="{BB962C8B-B14F-4D97-AF65-F5344CB8AC3E}">
        <p14:creationId xmlns:p14="http://schemas.microsoft.com/office/powerpoint/2010/main" val="35100523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EA511-84E0-4AE0-9842-AB0E10994BF1}" type="slidenum">
              <a:rPr lang="zh-CN" altLang="en-US" smtClean="0"/>
              <a:t>2</a:t>
            </a:fld>
            <a:endParaRPr lang="zh-CN" altLang="en-US"/>
          </a:p>
        </p:txBody>
      </p:sp>
    </p:spTree>
    <p:extLst>
      <p:ext uri="{BB962C8B-B14F-4D97-AF65-F5344CB8AC3E}">
        <p14:creationId xmlns:p14="http://schemas.microsoft.com/office/powerpoint/2010/main" val="15990564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 这张图中据说有</a:t>
            </a:r>
            <a:r>
              <a:rPr lang="en-US" altLang="zh-CN" dirty="0" smtClean="0"/>
              <a:t>1000</a:t>
            </a:r>
            <a:r>
              <a:rPr lang="zh-CN" altLang="en-US" dirty="0" smtClean="0"/>
              <a:t>张脸，检测出了</a:t>
            </a:r>
            <a:r>
              <a:rPr lang="en-US" altLang="zh-CN" dirty="0" smtClean="0"/>
              <a:t>800</a:t>
            </a:r>
            <a:r>
              <a:rPr lang="zh-CN" altLang="en-US" dirty="0" smtClean="0"/>
              <a:t>多张。</a:t>
            </a:r>
          </a:p>
        </p:txBody>
      </p:sp>
      <p:sp>
        <p:nvSpPr>
          <p:cNvPr id="4" name="灯片编号占位符 3"/>
          <p:cNvSpPr>
            <a:spLocks noGrp="1"/>
          </p:cNvSpPr>
          <p:nvPr>
            <p:ph type="sldNum" sz="quarter" idx="10"/>
          </p:nvPr>
        </p:nvSpPr>
        <p:spPr/>
        <p:txBody>
          <a:bodyPr/>
          <a:lstStyle/>
          <a:p>
            <a:fld id="{4A7EA511-84E0-4AE0-9842-AB0E10994BF1}" type="slidenum">
              <a:rPr lang="zh-CN" altLang="en-US" smtClean="0"/>
              <a:t>20</a:t>
            </a:fld>
            <a:endParaRPr lang="zh-CN" altLang="en-US"/>
          </a:p>
        </p:txBody>
      </p:sp>
    </p:spTree>
    <p:extLst>
      <p:ext uri="{BB962C8B-B14F-4D97-AF65-F5344CB8AC3E}">
        <p14:creationId xmlns:p14="http://schemas.microsoft.com/office/powerpoint/2010/main" val="31321128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 这张图中据说有</a:t>
            </a:r>
            <a:r>
              <a:rPr lang="en-US" altLang="zh-CN" dirty="0" smtClean="0"/>
              <a:t>1000</a:t>
            </a:r>
            <a:r>
              <a:rPr lang="zh-CN" altLang="en-US" dirty="0" smtClean="0"/>
              <a:t>张脸，检测出了</a:t>
            </a:r>
            <a:r>
              <a:rPr lang="en-US" altLang="zh-CN" dirty="0" smtClean="0"/>
              <a:t>800</a:t>
            </a:r>
            <a:r>
              <a:rPr lang="zh-CN" altLang="en-US" dirty="0" smtClean="0"/>
              <a:t>多张。左边图我用红框框出了一些我认为应该能检测出来但是没检测出来对的人脸。右边图识别出的两张脸肉眼识别不出来，只是通过周围的背景信息判断出来，应该是人脸。但是很神奇地是，周围的更清晰的脸都没有识别出来。</a:t>
            </a:r>
          </a:p>
        </p:txBody>
      </p:sp>
      <p:sp>
        <p:nvSpPr>
          <p:cNvPr id="4" name="灯片编号占位符 3"/>
          <p:cNvSpPr>
            <a:spLocks noGrp="1"/>
          </p:cNvSpPr>
          <p:nvPr>
            <p:ph type="sldNum" sz="quarter" idx="10"/>
          </p:nvPr>
        </p:nvSpPr>
        <p:spPr/>
        <p:txBody>
          <a:bodyPr/>
          <a:lstStyle/>
          <a:p>
            <a:fld id="{4A7EA511-84E0-4AE0-9842-AB0E10994BF1}" type="slidenum">
              <a:rPr lang="zh-CN" altLang="en-US" smtClean="0"/>
              <a:t>21</a:t>
            </a:fld>
            <a:endParaRPr lang="zh-CN" altLang="en-US"/>
          </a:p>
        </p:txBody>
      </p:sp>
    </p:spTree>
    <p:extLst>
      <p:ext uri="{BB962C8B-B14F-4D97-AF65-F5344CB8AC3E}">
        <p14:creationId xmlns:p14="http://schemas.microsoft.com/office/powerpoint/2010/main" val="14258936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我们可以发现，即使明暗、化妆、扭曲、模糊等造成的影响，还是可以识别图像。</a:t>
            </a:r>
          </a:p>
        </p:txBody>
      </p:sp>
      <p:sp>
        <p:nvSpPr>
          <p:cNvPr id="4" name="灯片编号占位符 3"/>
          <p:cNvSpPr>
            <a:spLocks noGrp="1"/>
          </p:cNvSpPr>
          <p:nvPr>
            <p:ph type="sldNum" sz="quarter" idx="10"/>
          </p:nvPr>
        </p:nvSpPr>
        <p:spPr/>
        <p:txBody>
          <a:bodyPr/>
          <a:lstStyle/>
          <a:p>
            <a:fld id="{4A7EA511-84E0-4AE0-9842-AB0E10994BF1}" type="slidenum">
              <a:rPr lang="zh-CN" altLang="en-US" smtClean="0"/>
              <a:t>22</a:t>
            </a:fld>
            <a:endParaRPr lang="zh-CN" altLang="en-US"/>
          </a:p>
        </p:txBody>
      </p:sp>
    </p:spTree>
    <p:extLst>
      <p:ext uri="{BB962C8B-B14F-4D97-AF65-F5344CB8AC3E}">
        <p14:creationId xmlns:p14="http://schemas.microsoft.com/office/powerpoint/2010/main" val="18070304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smtClean="0"/>
          </a:p>
        </p:txBody>
      </p:sp>
      <p:sp>
        <p:nvSpPr>
          <p:cNvPr id="4" name="灯片编号占位符 3"/>
          <p:cNvSpPr>
            <a:spLocks noGrp="1"/>
          </p:cNvSpPr>
          <p:nvPr>
            <p:ph type="sldNum" sz="quarter" idx="10"/>
          </p:nvPr>
        </p:nvSpPr>
        <p:spPr/>
        <p:txBody>
          <a:bodyPr/>
          <a:lstStyle/>
          <a:p>
            <a:fld id="{4A7EA511-84E0-4AE0-9842-AB0E10994BF1}" type="slidenum">
              <a:rPr lang="zh-CN" altLang="en-US" smtClean="0"/>
              <a:t>23</a:t>
            </a:fld>
            <a:endParaRPr lang="zh-CN" altLang="en-US"/>
          </a:p>
        </p:txBody>
      </p:sp>
    </p:spTree>
    <p:extLst>
      <p:ext uri="{BB962C8B-B14F-4D97-AF65-F5344CB8AC3E}">
        <p14:creationId xmlns:p14="http://schemas.microsoft.com/office/powerpoint/2010/main" val="21511697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EA511-84E0-4AE0-9842-AB0E10994BF1}" type="slidenum">
              <a:rPr lang="zh-CN" altLang="en-US" smtClean="0"/>
              <a:t>24</a:t>
            </a:fld>
            <a:endParaRPr lang="zh-CN" altLang="en-US"/>
          </a:p>
        </p:txBody>
      </p:sp>
    </p:spTree>
    <p:extLst>
      <p:ext uri="{BB962C8B-B14F-4D97-AF65-F5344CB8AC3E}">
        <p14:creationId xmlns:p14="http://schemas.microsoft.com/office/powerpoint/2010/main" val="40638479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由于滑动窗口，同一个人可能有好几个框</a:t>
            </a:r>
            <a:r>
              <a:rPr lang="en-US" altLang="zh-CN" dirty="0" smtClean="0"/>
              <a:t>(</a:t>
            </a:r>
            <a:r>
              <a:rPr lang="zh-CN" altLang="en-US" dirty="0" smtClean="0"/>
              <a:t>每一个框都带有一个分类器得分</a:t>
            </a:r>
            <a:r>
              <a:rPr lang="en-US" altLang="zh-CN" dirty="0" smtClean="0"/>
              <a:t>)</a:t>
            </a:r>
            <a:r>
              <a:rPr lang="zh-CN" altLang="en-US" dirty="0" smtClean="0"/>
              <a:t>，而我们的目标是一个人只保留一个最优的框。</a:t>
            </a:r>
          </a:p>
        </p:txBody>
      </p:sp>
      <p:sp>
        <p:nvSpPr>
          <p:cNvPr id="4" name="灯片编号占位符 3"/>
          <p:cNvSpPr>
            <a:spLocks noGrp="1"/>
          </p:cNvSpPr>
          <p:nvPr>
            <p:ph type="sldNum" sz="quarter" idx="10"/>
          </p:nvPr>
        </p:nvSpPr>
        <p:spPr/>
        <p:txBody>
          <a:bodyPr/>
          <a:lstStyle/>
          <a:p>
            <a:fld id="{4A7EA511-84E0-4AE0-9842-AB0E10994BF1}" type="slidenum">
              <a:rPr lang="zh-CN" altLang="en-US" smtClean="0"/>
              <a:t>25</a:t>
            </a:fld>
            <a:endParaRPr lang="zh-CN" altLang="en-US"/>
          </a:p>
        </p:txBody>
      </p:sp>
    </p:spTree>
    <p:extLst>
      <p:ext uri="{BB962C8B-B14F-4D97-AF65-F5344CB8AC3E}">
        <p14:creationId xmlns:p14="http://schemas.microsoft.com/office/powerpoint/2010/main" val="17686857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由于滑动窗口，同一个人可能有好几个框</a:t>
            </a:r>
            <a:r>
              <a:rPr lang="en-US" altLang="zh-CN" dirty="0" smtClean="0"/>
              <a:t>(</a:t>
            </a:r>
            <a:r>
              <a:rPr lang="zh-CN" altLang="en-US" dirty="0" smtClean="0"/>
              <a:t>每一个框都带有一个分类器得分</a:t>
            </a:r>
            <a:r>
              <a:rPr lang="en-US" altLang="zh-CN" dirty="0" smtClean="0"/>
              <a:t>)</a:t>
            </a:r>
            <a:r>
              <a:rPr lang="zh-CN" altLang="en-US" smtClean="0"/>
              <a:t>，而我们的目标是一个人只保留一个最优的框。</a:t>
            </a:r>
            <a:endParaRPr lang="zh-CN" altLang="en-US" dirty="0" smtClean="0"/>
          </a:p>
        </p:txBody>
      </p:sp>
      <p:sp>
        <p:nvSpPr>
          <p:cNvPr id="4" name="灯片编号占位符 3"/>
          <p:cNvSpPr>
            <a:spLocks noGrp="1"/>
          </p:cNvSpPr>
          <p:nvPr>
            <p:ph type="sldNum" sz="quarter" idx="10"/>
          </p:nvPr>
        </p:nvSpPr>
        <p:spPr/>
        <p:txBody>
          <a:bodyPr/>
          <a:lstStyle/>
          <a:p>
            <a:fld id="{4A7EA511-84E0-4AE0-9842-AB0E10994BF1}" type="slidenum">
              <a:rPr lang="zh-CN" altLang="en-US" smtClean="0"/>
              <a:t>26</a:t>
            </a:fld>
            <a:endParaRPr lang="zh-CN" altLang="en-US"/>
          </a:p>
        </p:txBody>
      </p:sp>
    </p:spTree>
    <p:extLst>
      <p:ext uri="{BB962C8B-B14F-4D97-AF65-F5344CB8AC3E}">
        <p14:creationId xmlns:p14="http://schemas.microsoft.com/office/powerpoint/2010/main" val="30113317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由于滑动窗口，同一个人可能有好几个框</a:t>
            </a:r>
            <a:r>
              <a:rPr lang="en-US" altLang="zh-CN" dirty="0" smtClean="0"/>
              <a:t>(</a:t>
            </a:r>
            <a:r>
              <a:rPr lang="zh-CN" altLang="en-US" dirty="0" smtClean="0"/>
              <a:t>每一个框都带有一个分类器得分</a:t>
            </a:r>
            <a:r>
              <a:rPr lang="en-US" altLang="zh-CN" dirty="0" smtClean="0"/>
              <a:t>)</a:t>
            </a:r>
            <a:r>
              <a:rPr lang="zh-CN" altLang="en-US" smtClean="0"/>
              <a:t>，而我们的目标是一个人只保留一个最优的框。</a:t>
            </a:r>
            <a:endParaRPr lang="zh-CN" altLang="en-US" dirty="0" smtClean="0"/>
          </a:p>
        </p:txBody>
      </p:sp>
      <p:sp>
        <p:nvSpPr>
          <p:cNvPr id="4" name="灯片编号占位符 3"/>
          <p:cNvSpPr>
            <a:spLocks noGrp="1"/>
          </p:cNvSpPr>
          <p:nvPr>
            <p:ph type="sldNum" sz="quarter" idx="10"/>
          </p:nvPr>
        </p:nvSpPr>
        <p:spPr/>
        <p:txBody>
          <a:bodyPr/>
          <a:lstStyle/>
          <a:p>
            <a:fld id="{4A7EA511-84E0-4AE0-9842-AB0E10994BF1}" type="slidenum">
              <a:rPr lang="zh-CN" altLang="en-US" smtClean="0"/>
              <a:t>27</a:t>
            </a:fld>
            <a:endParaRPr lang="zh-CN" altLang="en-US"/>
          </a:p>
        </p:txBody>
      </p:sp>
    </p:spTree>
    <p:extLst>
      <p:ext uri="{BB962C8B-B14F-4D97-AF65-F5344CB8AC3E}">
        <p14:creationId xmlns:p14="http://schemas.microsoft.com/office/powerpoint/2010/main" val="36578463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由于滑动窗口，同一个人可能有好几个框</a:t>
            </a:r>
            <a:r>
              <a:rPr lang="en-US" altLang="zh-CN" dirty="0" smtClean="0"/>
              <a:t>(</a:t>
            </a:r>
            <a:r>
              <a:rPr lang="zh-CN" altLang="en-US" dirty="0" smtClean="0"/>
              <a:t>每一个框都带有一个分类器得分</a:t>
            </a:r>
            <a:r>
              <a:rPr lang="en-US" altLang="zh-CN" dirty="0" smtClean="0"/>
              <a:t>)</a:t>
            </a:r>
            <a:r>
              <a:rPr lang="zh-CN" altLang="en-US" smtClean="0"/>
              <a:t>，而我们的目标是一个人只保留一个最优的框。</a:t>
            </a:r>
            <a:endParaRPr lang="zh-CN" altLang="en-US" dirty="0" smtClean="0"/>
          </a:p>
        </p:txBody>
      </p:sp>
      <p:sp>
        <p:nvSpPr>
          <p:cNvPr id="4" name="灯片编号占位符 3"/>
          <p:cNvSpPr>
            <a:spLocks noGrp="1"/>
          </p:cNvSpPr>
          <p:nvPr>
            <p:ph type="sldNum" sz="quarter" idx="10"/>
          </p:nvPr>
        </p:nvSpPr>
        <p:spPr/>
        <p:txBody>
          <a:bodyPr/>
          <a:lstStyle/>
          <a:p>
            <a:fld id="{4A7EA511-84E0-4AE0-9842-AB0E10994BF1}" type="slidenum">
              <a:rPr lang="zh-CN" altLang="en-US" smtClean="0"/>
              <a:t>28</a:t>
            </a:fld>
            <a:endParaRPr lang="zh-CN" altLang="en-US"/>
          </a:p>
        </p:txBody>
      </p:sp>
    </p:spTree>
    <p:extLst>
      <p:ext uri="{BB962C8B-B14F-4D97-AF65-F5344CB8AC3E}">
        <p14:creationId xmlns:p14="http://schemas.microsoft.com/office/powerpoint/2010/main" val="3970959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由于滑动窗口，同一个人可能有好几个框</a:t>
            </a:r>
            <a:r>
              <a:rPr lang="en-US" altLang="zh-CN" dirty="0" smtClean="0"/>
              <a:t>(</a:t>
            </a:r>
            <a:r>
              <a:rPr lang="zh-CN" altLang="en-US" dirty="0" smtClean="0"/>
              <a:t>每一个框都带有一个分类器得分</a:t>
            </a:r>
            <a:r>
              <a:rPr lang="en-US" altLang="zh-CN" dirty="0" smtClean="0"/>
              <a:t>)</a:t>
            </a:r>
            <a:r>
              <a:rPr lang="zh-CN" altLang="en-US" smtClean="0"/>
              <a:t>，而我们的目标是一个人只保留一个最优的框。</a:t>
            </a:r>
            <a:endParaRPr lang="zh-CN" altLang="en-US" dirty="0" smtClean="0"/>
          </a:p>
        </p:txBody>
      </p:sp>
      <p:sp>
        <p:nvSpPr>
          <p:cNvPr id="4" name="灯片编号占位符 3"/>
          <p:cNvSpPr>
            <a:spLocks noGrp="1"/>
          </p:cNvSpPr>
          <p:nvPr>
            <p:ph type="sldNum" sz="quarter" idx="10"/>
          </p:nvPr>
        </p:nvSpPr>
        <p:spPr/>
        <p:txBody>
          <a:bodyPr/>
          <a:lstStyle/>
          <a:p>
            <a:fld id="{4A7EA511-84E0-4AE0-9842-AB0E10994BF1}" type="slidenum">
              <a:rPr lang="zh-CN" altLang="en-US" smtClean="0"/>
              <a:t>29</a:t>
            </a:fld>
            <a:endParaRPr lang="zh-CN" altLang="en-US"/>
          </a:p>
        </p:txBody>
      </p:sp>
    </p:spTree>
    <p:extLst>
      <p:ext uri="{BB962C8B-B14F-4D97-AF65-F5344CB8AC3E}">
        <p14:creationId xmlns:p14="http://schemas.microsoft.com/office/powerpoint/2010/main" val="4151527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这篇论文主要解决的是小脸检测存在的难点，同时也是小目标检测存在的难点。目前大多数方法是基于尺度不变的的。</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3</a:t>
            </a:fld>
            <a:endParaRPr lang="zh-CN" altLang="en-US"/>
          </a:p>
        </p:txBody>
      </p:sp>
    </p:spTree>
    <p:extLst>
      <p:ext uri="{BB962C8B-B14F-4D97-AF65-F5344CB8AC3E}">
        <p14:creationId xmlns:p14="http://schemas.microsoft.com/office/powerpoint/2010/main" val="28342053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由于滑动窗口，同一个人可能有好几个框</a:t>
            </a:r>
            <a:r>
              <a:rPr lang="en-US" altLang="zh-CN" dirty="0" smtClean="0"/>
              <a:t>(</a:t>
            </a:r>
            <a:r>
              <a:rPr lang="zh-CN" altLang="en-US" dirty="0" smtClean="0"/>
              <a:t>每一个框都带有一个分类器得分</a:t>
            </a:r>
            <a:r>
              <a:rPr lang="en-US" altLang="zh-CN" dirty="0" smtClean="0"/>
              <a:t>)</a:t>
            </a:r>
            <a:r>
              <a:rPr lang="zh-CN" altLang="en-US" smtClean="0"/>
              <a:t>，而我们的目标是一个人只保留一个最优的框。</a:t>
            </a:r>
            <a:endParaRPr lang="zh-CN" altLang="en-US" dirty="0" smtClean="0"/>
          </a:p>
        </p:txBody>
      </p:sp>
      <p:sp>
        <p:nvSpPr>
          <p:cNvPr id="4" name="灯片编号占位符 3"/>
          <p:cNvSpPr>
            <a:spLocks noGrp="1"/>
          </p:cNvSpPr>
          <p:nvPr>
            <p:ph type="sldNum" sz="quarter" idx="10"/>
          </p:nvPr>
        </p:nvSpPr>
        <p:spPr/>
        <p:txBody>
          <a:bodyPr/>
          <a:lstStyle/>
          <a:p>
            <a:fld id="{4A7EA511-84E0-4AE0-9842-AB0E10994BF1}" type="slidenum">
              <a:rPr lang="zh-CN" altLang="en-US" smtClean="0"/>
              <a:t>30</a:t>
            </a:fld>
            <a:endParaRPr lang="zh-CN" altLang="en-US"/>
          </a:p>
        </p:txBody>
      </p:sp>
    </p:spTree>
    <p:extLst>
      <p:ext uri="{BB962C8B-B14F-4D97-AF65-F5344CB8AC3E}">
        <p14:creationId xmlns:p14="http://schemas.microsoft.com/office/powerpoint/2010/main" val="1383961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左边的图上，一个电线杆立在地上，旁边放着尺子。当我们静止时，用这把尺子量电线杆为</a:t>
            </a:r>
            <a:r>
              <a:rPr lang="en-US" altLang="zh-CN" dirty="0" smtClean="0"/>
              <a:t>30</a:t>
            </a:r>
            <a:r>
              <a:rPr lang="zh-CN" altLang="en-US" dirty="0" smtClean="0"/>
              <a:t>厘米。当我们在高速运动的列车上，以地面上的尺子为参照物，电线杆还是</a:t>
            </a:r>
            <a:r>
              <a:rPr lang="en-US" altLang="zh-CN" dirty="0" smtClean="0"/>
              <a:t>30</a:t>
            </a:r>
            <a:r>
              <a:rPr lang="zh-CN" altLang="en-US" dirty="0" smtClean="0"/>
              <a:t>厘米。尽管我们视觉上可能觉得电线杆变细了。应用到图片上，就是为了检测到相应信息，当图片尺寸发生变化时，模板尺寸也要跟着变化，如右图。右上用红色圆圈圈出了曲线中的一段弧。右下是将其放大后的部分图片，为了能得到和右上相同的信息量或者说是特征，我们也要将红色圆圈变大。</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4</a:t>
            </a:fld>
            <a:endParaRPr lang="zh-CN" altLang="en-US"/>
          </a:p>
        </p:txBody>
      </p:sp>
    </p:spTree>
    <p:extLst>
      <p:ext uri="{BB962C8B-B14F-4D97-AF65-F5344CB8AC3E}">
        <p14:creationId xmlns:p14="http://schemas.microsoft.com/office/powerpoint/2010/main" val="25001579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作者为此进行了许多探究工作。</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5</a:t>
            </a:fld>
            <a:endParaRPr lang="zh-CN" altLang="en-US"/>
          </a:p>
        </p:txBody>
      </p:sp>
    </p:spTree>
    <p:extLst>
      <p:ext uri="{BB962C8B-B14F-4D97-AF65-F5344CB8AC3E}">
        <p14:creationId xmlns:p14="http://schemas.microsoft.com/office/powerpoint/2010/main" val="1085417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(a)</a:t>
            </a:r>
            <a:r>
              <a:rPr lang="zh-CN" altLang="en-US" dirty="0" smtClean="0"/>
              <a:t>和</a:t>
            </a:r>
            <a:r>
              <a:rPr lang="en-US" altLang="zh-CN" dirty="0" smtClean="0"/>
              <a:t>(b)</a:t>
            </a:r>
            <a:r>
              <a:rPr lang="zh-CN" altLang="en-US" dirty="0" smtClean="0"/>
              <a:t>是常用的两种检测多尺度目标的检测方法。</a:t>
            </a:r>
            <a:r>
              <a:rPr lang="en-US" altLang="zh-CN" sz="1200" b="0" i="0" kern="1200" dirty="0" smtClean="0">
                <a:solidFill>
                  <a:schemeClr val="tx1"/>
                </a:solidFill>
                <a:effectLst/>
                <a:latin typeface="+mn-lt"/>
                <a:ea typeface="+mn-ea"/>
                <a:cs typeface="+mn-cs"/>
              </a:rPr>
              <a:t>(a)</a:t>
            </a:r>
            <a:r>
              <a:rPr lang="zh-CN" altLang="en-US" sz="1200" b="0" i="0" kern="1200" dirty="0" smtClean="0">
                <a:solidFill>
                  <a:schemeClr val="tx1"/>
                </a:solidFill>
                <a:effectLst/>
                <a:latin typeface="+mn-lt"/>
                <a:ea typeface="+mn-ea"/>
                <a:cs typeface="+mn-cs"/>
              </a:rPr>
              <a:t> 模板固定，构建了图像金字塔。但是单个模板的性能可能较差。</a:t>
            </a:r>
            <a:endParaRPr lang="en-US" altLang="zh-CN" sz="1200" b="0" i="0" kern="1200" dirty="0" smtClean="0">
              <a:solidFill>
                <a:schemeClr val="tx1"/>
              </a:solidFill>
              <a:effectLst/>
              <a:latin typeface="+mn-lt"/>
              <a:ea typeface="+mn-ea"/>
              <a:cs typeface="+mn-cs"/>
            </a:endParaRPr>
          </a:p>
          <a:p>
            <a:r>
              <a:rPr lang="en-US" altLang="zh-CN" dirty="0" smtClean="0"/>
              <a:t>(b) </a:t>
            </a:r>
            <a:r>
              <a:rPr lang="zh-CN" altLang="en-US" dirty="0" smtClean="0"/>
              <a:t>图像固定，训练了金字塔模板。不同模板虽然可以很好的把握不同分辨率的信息，但是这些模板可能不能覆盖实际当中的所有目标尺度。同时，训练的时候，可能某一尺度会缺少训练样本</a:t>
            </a:r>
            <a:r>
              <a:rPr lang="en-US" altLang="zh-CN" dirty="0" smtClean="0"/>
              <a:t>(</a:t>
            </a:r>
            <a:r>
              <a:rPr lang="zh-CN" altLang="en-US" dirty="0" smtClean="0"/>
              <a:t>比如训练大尺度模板可能缺少大的人脸作为正样本</a:t>
            </a:r>
            <a:r>
              <a:rPr lang="en-US" altLang="zh-CN" dirty="0" smtClean="0"/>
              <a:t>)</a:t>
            </a:r>
            <a:r>
              <a:rPr lang="zh-CN" altLang="en-US" dirty="0" smtClean="0"/>
              <a:t>。作者将</a:t>
            </a:r>
            <a:r>
              <a:rPr lang="en-US" altLang="zh-CN" dirty="0" smtClean="0"/>
              <a:t>(a)</a:t>
            </a:r>
            <a:r>
              <a:rPr lang="zh-CN" altLang="en-US" dirty="0" smtClean="0"/>
              <a:t>和</a:t>
            </a:r>
            <a:r>
              <a:rPr lang="en-US" altLang="zh-CN" dirty="0" smtClean="0"/>
              <a:t>(b)</a:t>
            </a:r>
            <a:r>
              <a:rPr lang="zh-CN" altLang="en-US" dirty="0" smtClean="0"/>
              <a:t>进行结合。且作者认为，图像金字塔中最小的那张对于检测小目标起着最关键的作用</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6</a:t>
            </a:fld>
            <a:endParaRPr lang="zh-CN" altLang="en-US"/>
          </a:p>
        </p:txBody>
      </p:sp>
    </p:spTree>
    <p:extLst>
      <p:ext uri="{BB962C8B-B14F-4D97-AF65-F5344CB8AC3E}">
        <p14:creationId xmlns:p14="http://schemas.microsoft.com/office/powerpoint/2010/main" val="19412627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同时，作者认为上下文信息，也就是目标周围的背景信息对判断是否为人脸也是很有帮助的。左边为小脸和大脸的对比图，从左到右分别为没有上下文信息，扩大</a:t>
            </a:r>
            <a:r>
              <a:rPr lang="en-US" altLang="zh-CN" dirty="0" smtClean="0"/>
              <a:t>3</a:t>
            </a:r>
            <a:r>
              <a:rPr lang="zh-CN" altLang="en-US" dirty="0" smtClean="0"/>
              <a:t>倍后的包含上下文信息的图，以及扩大</a:t>
            </a:r>
            <a:r>
              <a:rPr lang="en-US" altLang="zh-CN" dirty="0" smtClean="0"/>
              <a:t>300</a:t>
            </a:r>
            <a:r>
              <a:rPr lang="zh-CN" altLang="en-US" dirty="0" smtClean="0"/>
              <a:t>像素后固定上下文信息的图。右边为不同尺寸的物体在不同上下文信息量下的准确率。我们可以发现，对于小脸来说，提供上下文信息可以得到更高的准确率。</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7</a:t>
            </a:fld>
            <a:endParaRPr lang="zh-CN" altLang="en-US"/>
          </a:p>
        </p:txBody>
      </p:sp>
    </p:spTree>
    <p:extLst>
      <p:ext uri="{BB962C8B-B14F-4D97-AF65-F5344CB8AC3E}">
        <p14:creationId xmlns:p14="http://schemas.microsoft.com/office/powerpoint/2010/main" val="1868378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我们在之前的模板中加入可以检测上下文信息的空间。</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8</a:t>
            </a:fld>
            <a:endParaRPr lang="zh-CN" altLang="en-US"/>
          </a:p>
        </p:txBody>
      </p:sp>
    </p:spTree>
    <p:extLst>
      <p:ext uri="{BB962C8B-B14F-4D97-AF65-F5344CB8AC3E}">
        <p14:creationId xmlns:p14="http://schemas.microsoft.com/office/powerpoint/2010/main" val="32786327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同时，作者认为用最后一层进行判断，不利于人脸的精确定位。</a:t>
            </a:r>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9</a:t>
            </a:fld>
            <a:endParaRPr lang="zh-CN" altLang="en-US"/>
          </a:p>
        </p:txBody>
      </p:sp>
    </p:spTree>
    <p:extLst>
      <p:ext uri="{BB962C8B-B14F-4D97-AF65-F5344CB8AC3E}">
        <p14:creationId xmlns:p14="http://schemas.microsoft.com/office/powerpoint/2010/main" val="15938542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solidFill>
          <a:schemeClr val="bg1"/>
        </a:solidFill>
        <a:effectLst/>
      </p:bgPr>
    </p:bg>
    <p:spTree>
      <p:nvGrpSpPr>
        <p:cNvPr id="1" name=""/>
        <p:cNvGrpSpPr/>
        <p:nvPr/>
      </p:nvGrpSpPr>
      <p:grpSpPr>
        <a:xfrm>
          <a:off x="0" y="0"/>
          <a:ext cx="0" cy="0"/>
          <a:chOff x="0" y="0"/>
          <a:chExt cx="0" cy="0"/>
        </a:xfrm>
      </p:grpSpPr>
      <p:sp>
        <p:nvSpPr>
          <p:cNvPr id="48" name="图片占位符 47">
            <a:extLst>
              <a:ext uri="{FF2B5EF4-FFF2-40B4-BE49-F238E27FC236}">
                <a16:creationId xmlns:a16="http://schemas.microsoft.com/office/drawing/2014/main" xmlns="" id="{76A7D343-2609-435C-BC17-890C25D3A604}"/>
              </a:ext>
            </a:extLst>
          </p:cNvPr>
          <p:cNvSpPr>
            <a:spLocks noGrp="1"/>
          </p:cNvSpPr>
          <p:nvPr>
            <p:ph type="pic" sz="quarter" idx="12"/>
          </p:nvPr>
        </p:nvSpPr>
        <p:spPr>
          <a:xfrm>
            <a:off x="0" y="0"/>
            <a:ext cx="6560457" cy="3243555"/>
          </a:xfrm>
          <a:custGeom>
            <a:avLst/>
            <a:gdLst>
              <a:gd name="connsiteX0" fmla="*/ 0 w 6560457"/>
              <a:gd name="connsiteY0" fmla="*/ 0 h 3243555"/>
              <a:gd name="connsiteX1" fmla="*/ 6560457 w 6560457"/>
              <a:gd name="connsiteY1" fmla="*/ 0 h 3243555"/>
              <a:gd name="connsiteX2" fmla="*/ 3547349 w 6560457"/>
              <a:gd name="connsiteY2" fmla="*/ 3033541 h 3243555"/>
              <a:gd name="connsiteX3" fmla="*/ 2519622 w 6560457"/>
              <a:gd name="connsiteY3" fmla="*/ 3033541 h 3243555"/>
              <a:gd name="connsiteX4" fmla="*/ 42783 w 6560457"/>
              <a:gd name="connsiteY4" fmla="*/ 539905 h 3243555"/>
              <a:gd name="connsiteX5" fmla="*/ 0 w 6560457"/>
              <a:gd name="connsiteY5" fmla="*/ 496833 h 3243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60457" h="3243555">
                <a:moveTo>
                  <a:pt x="0" y="0"/>
                </a:moveTo>
                <a:lnTo>
                  <a:pt x="6560457" y="0"/>
                </a:lnTo>
                <a:cubicBezTo>
                  <a:pt x="3547349" y="3033541"/>
                  <a:pt x="3547349" y="3033541"/>
                  <a:pt x="3547349" y="3033541"/>
                </a:cubicBezTo>
                <a:cubicBezTo>
                  <a:pt x="3267060" y="3313560"/>
                  <a:pt x="2799911" y="3313560"/>
                  <a:pt x="2519622" y="3033541"/>
                </a:cubicBezTo>
                <a:cubicBezTo>
                  <a:pt x="1201387" y="1706367"/>
                  <a:pt x="459880" y="959831"/>
                  <a:pt x="42783" y="539905"/>
                </a:cubicBezTo>
                <a:lnTo>
                  <a:pt x="0" y="496833"/>
                </a:lnTo>
                <a:close/>
              </a:path>
            </a:pathLst>
          </a:custGeom>
        </p:spPr>
        <p:txBody>
          <a:bodyPr wrap="square">
            <a:noAutofit/>
          </a:bodyPr>
          <a:lstStyle/>
          <a:p>
            <a:endParaRPr lang="zh-CN" altLang="en-US"/>
          </a:p>
        </p:txBody>
      </p:sp>
      <p:sp>
        <p:nvSpPr>
          <p:cNvPr id="28" name="Freeform 20">
            <a:extLst>
              <a:ext uri="{FF2B5EF4-FFF2-40B4-BE49-F238E27FC236}">
                <a16:creationId xmlns:a16="http://schemas.microsoft.com/office/drawing/2014/main" xmlns="" id="{4DD01902-B5A0-478F-8E56-F3E9975DC82F}"/>
              </a:ext>
            </a:extLst>
          </p:cNvPr>
          <p:cNvSpPr>
            <a:spLocks/>
          </p:cNvSpPr>
          <p:nvPr userDrawn="1"/>
        </p:nvSpPr>
        <p:spPr bwMode="auto">
          <a:xfrm>
            <a:off x="6858652" y="6002210"/>
            <a:ext cx="1840093" cy="855790"/>
          </a:xfrm>
          <a:custGeom>
            <a:avLst/>
            <a:gdLst>
              <a:gd name="T0" fmla="*/ 0 w 303"/>
              <a:gd name="T1" fmla="*/ 141 h 141"/>
              <a:gd name="T2" fmla="*/ 130 w 303"/>
              <a:gd name="T3" fmla="*/ 12 h 141"/>
              <a:gd name="T4" fmla="*/ 173 w 303"/>
              <a:gd name="T5" fmla="*/ 12 h 141"/>
              <a:gd name="T6" fmla="*/ 303 w 303"/>
              <a:gd name="T7" fmla="*/ 141 h 141"/>
              <a:gd name="T8" fmla="*/ 0 w 303"/>
              <a:gd name="T9" fmla="*/ 141 h 141"/>
            </a:gdLst>
            <a:ahLst/>
            <a:cxnLst>
              <a:cxn ang="0">
                <a:pos x="T0" y="T1"/>
              </a:cxn>
              <a:cxn ang="0">
                <a:pos x="T2" y="T3"/>
              </a:cxn>
              <a:cxn ang="0">
                <a:pos x="T4" y="T5"/>
              </a:cxn>
              <a:cxn ang="0">
                <a:pos x="T6" y="T7"/>
              </a:cxn>
              <a:cxn ang="0">
                <a:pos x="T8" y="T9"/>
              </a:cxn>
            </a:cxnLst>
            <a:rect l="0" t="0" r="r" b="b"/>
            <a:pathLst>
              <a:path w="303" h="141">
                <a:moveTo>
                  <a:pt x="0" y="141"/>
                </a:moveTo>
                <a:cubicBezTo>
                  <a:pt x="130" y="12"/>
                  <a:pt x="130" y="12"/>
                  <a:pt x="130" y="12"/>
                </a:cubicBezTo>
                <a:cubicBezTo>
                  <a:pt x="142" y="0"/>
                  <a:pt x="161" y="0"/>
                  <a:pt x="173" y="12"/>
                </a:cubicBezTo>
                <a:cubicBezTo>
                  <a:pt x="303" y="141"/>
                  <a:pt x="303" y="141"/>
                  <a:pt x="303" y="141"/>
                </a:cubicBezTo>
                <a:lnTo>
                  <a:pt x="0" y="141"/>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任意多边形: 形状 40">
            <a:extLst>
              <a:ext uri="{FF2B5EF4-FFF2-40B4-BE49-F238E27FC236}">
                <a16:creationId xmlns:a16="http://schemas.microsoft.com/office/drawing/2014/main" xmlns="" id="{4EEE0F85-7499-4B48-9607-016DA6C8F784}"/>
              </a:ext>
            </a:extLst>
          </p:cNvPr>
          <p:cNvSpPr/>
          <p:nvPr userDrawn="1"/>
        </p:nvSpPr>
        <p:spPr>
          <a:xfrm rot="2700000">
            <a:off x="-2559703" y="3281251"/>
            <a:ext cx="7718094" cy="4054774"/>
          </a:xfrm>
          <a:custGeom>
            <a:avLst/>
            <a:gdLst>
              <a:gd name="connsiteX0" fmla="*/ 0 w 7718094"/>
              <a:gd name="connsiteY0" fmla="*/ 5889 h 4054774"/>
              <a:gd name="connsiteX1" fmla="*/ 58406 w 7718094"/>
              <a:gd name="connsiteY1" fmla="*/ 1 h 4054774"/>
              <a:gd name="connsiteX2" fmla="*/ 7225995 w 7718094"/>
              <a:gd name="connsiteY2" fmla="*/ 0 h 4054774"/>
              <a:gd name="connsiteX3" fmla="*/ 7694887 w 7718094"/>
              <a:gd name="connsiteY3" fmla="*/ 310803 h 4054774"/>
              <a:gd name="connsiteX4" fmla="*/ 7718094 w 7718094"/>
              <a:gd name="connsiteY4" fmla="*/ 385565 h 4054774"/>
              <a:gd name="connsiteX5" fmla="*/ 4048885 w 7718094"/>
              <a:gd name="connsiteY5" fmla="*/ 4054774 h 4054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18094" h="4054774">
                <a:moveTo>
                  <a:pt x="0" y="5889"/>
                </a:moveTo>
                <a:lnTo>
                  <a:pt x="58406" y="1"/>
                </a:lnTo>
                <a:lnTo>
                  <a:pt x="7225995" y="0"/>
                </a:lnTo>
                <a:cubicBezTo>
                  <a:pt x="7436781" y="1"/>
                  <a:pt x="7617634" y="128158"/>
                  <a:pt x="7694887" y="310803"/>
                </a:cubicBezTo>
                <a:lnTo>
                  <a:pt x="7718094" y="385565"/>
                </a:lnTo>
                <a:lnTo>
                  <a:pt x="4048885" y="4054774"/>
                </a:lnTo>
                <a:close/>
              </a:path>
            </a:pathLst>
          </a:custGeom>
          <a:solidFill>
            <a:srgbClr val="FFB5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zh-CN" altLang="en-US">
              <a:solidFill>
                <a:schemeClr val="tx1"/>
              </a:solidFill>
            </a:endParaRPr>
          </a:p>
        </p:txBody>
      </p:sp>
      <p:sp>
        <p:nvSpPr>
          <p:cNvPr id="43" name="任意多边形: 形状 42">
            <a:extLst>
              <a:ext uri="{FF2B5EF4-FFF2-40B4-BE49-F238E27FC236}">
                <a16:creationId xmlns:a16="http://schemas.microsoft.com/office/drawing/2014/main" xmlns="" id="{8B5D11FC-2191-4D5E-AB50-E7E8BED8ADCC}"/>
              </a:ext>
            </a:extLst>
          </p:cNvPr>
          <p:cNvSpPr/>
          <p:nvPr userDrawn="1"/>
        </p:nvSpPr>
        <p:spPr>
          <a:xfrm rot="2700000">
            <a:off x="6848592" y="-430955"/>
            <a:ext cx="8036305" cy="4586009"/>
          </a:xfrm>
          <a:custGeom>
            <a:avLst/>
            <a:gdLst>
              <a:gd name="connsiteX0" fmla="*/ 3599344 w 8036305"/>
              <a:gd name="connsiteY0" fmla="*/ 0 h 4586009"/>
              <a:gd name="connsiteX1" fmla="*/ 8036305 w 8036305"/>
              <a:gd name="connsiteY1" fmla="*/ 4436961 h 4586009"/>
              <a:gd name="connsiteX2" fmla="*/ 7960992 w 8036305"/>
              <a:gd name="connsiteY2" fmla="*/ 4499099 h 4586009"/>
              <a:gd name="connsiteX3" fmla="*/ 7676471 w 8036305"/>
              <a:gd name="connsiteY3" fmla="*/ 4586009 h 4586009"/>
              <a:gd name="connsiteX4" fmla="*/ 508883 w 8036305"/>
              <a:gd name="connsiteY4" fmla="*/ 4586009 h 4586009"/>
              <a:gd name="connsiteX5" fmla="*/ 1 w 8036305"/>
              <a:gd name="connsiteY5" fmla="*/ 4077126 h 4586009"/>
              <a:gd name="connsiteX6" fmla="*/ 1 w 8036305"/>
              <a:gd name="connsiteY6" fmla="*/ 3599343 h 458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36305" h="4586009">
                <a:moveTo>
                  <a:pt x="3599344" y="0"/>
                </a:moveTo>
                <a:lnTo>
                  <a:pt x="8036305" y="4436961"/>
                </a:lnTo>
                <a:lnTo>
                  <a:pt x="7960992" y="4499099"/>
                </a:lnTo>
                <a:cubicBezTo>
                  <a:pt x="7879773" y="4553970"/>
                  <a:pt x="7781863" y="4586009"/>
                  <a:pt x="7676471" y="4586009"/>
                </a:cubicBezTo>
                <a:lnTo>
                  <a:pt x="508883" y="4586009"/>
                </a:lnTo>
                <a:cubicBezTo>
                  <a:pt x="227835" y="4586009"/>
                  <a:pt x="0" y="4358174"/>
                  <a:pt x="1" y="4077126"/>
                </a:cubicBezTo>
                <a:lnTo>
                  <a:pt x="1" y="3599343"/>
                </a:lnTo>
                <a:close/>
              </a:path>
            </a:pathLst>
          </a:custGeom>
          <a:solidFill>
            <a:srgbClr val="00AD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zh-CN" altLang="en-US">
              <a:solidFill>
                <a:schemeClr val="tx1"/>
              </a:solidFill>
            </a:endParaRPr>
          </a:p>
        </p:txBody>
      </p:sp>
      <p:sp>
        <p:nvSpPr>
          <p:cNvPr id="44" name="椭圆 43">
            <a:extLst>
              <a:ext uri="{FF2B5EF4-FFF2-40B4-BE49-F238E27FC236}">
                <a16:creationId xmlns:a16="http://schemas.microsoft.com/office/drawing/2014/main" xmlns="" id="{E5E910FD-A44C-40CD-8AC9-4B074539396F}"/>
              </a:ext>
            </a:extLst>
          </p:cNvPr>
          <p:cNvSpPr/>
          <p:nvPr userDrawn="1"/>
        </p:nvSpPr>
        <p:spPr>
          <a:xfrm>
            <a:off x="1015040" y="2228394"/>
            <a:ext cx="1279178" cy="12791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xmlns="" id="{49C5429E-866F-4ED2-B971-2D14CDFCDAE0}"/>
              </a:ext>
            </a:extLst>
          </p:cNvPr>
          <p:cNvSpPr/>
          <p:nvPr userDrawn="1"/>
        </p:nvSpPr>
        <p:spPr>
          <a:xfrm>
            <a:off x="9940365" y="4150721"/>
            <a:ext cx="1279178" cy="12791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副标题 2">
            <a:extLst>
              <a:ext uri="{FF2B5EF4-FFF2-40B4-BE49-F238E27FC236}">
                <a16:creationId xmlns:a16="http://schemas.microsoft.com/office/drawing/2014/main" xmlns="" id="{91419A49-E41A-4506-B11A-AAF6EDC73E02}"/>
              </a:ext>
            </a:extLst>
          </p:cNvPr>
          <p:cNvSpPr>
            <a:spLocks noGrp="1"/>
          </p:cNvSpPr>
          <p:nvPr>
            <p:ph type="subTitle" idx="1"/>
          </p:nvPr>
        </p:nvSpPr>
        <p:spPr>
          <a:xfrm>
            <a:off x="2548966" y="3113072"/>
            <a:ext cx="7855511" cy="558799"/>
          </a:xfrm>
          <a:prstGeom prst="rect">
            <a:avLst/>
          </a:prstGeom>
        </p:spPr>
        <p:txBody>
          <a:bodyPr anchor="ctr">
            <a:normAutofit/>
          </a:bodyPr>
          <a:lstStyle>
            <a:lvl1pPr marL="0" indent="0" algn="l">
              <a:buNone/>
              <a:defRPr sz="200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13" name="标题 1">
            <a:extLst>
              <a:ext uri="{FF2B5EF4-FFF2-40B4-BE49-F238E27FC236}">
                <a16:creationId xmlns:a16="http://schemas.microsoft.com/office/drawing/2014/main" xmlns="" id="{4BDA05EB-4F8F-46E0-9B4F-3321EBE4D200}"/>
              </a:ext>
            </a:extLst>
          </p:cNvPr>
          <p:cNvSpPr>
            <a:spLocks noGrp="1"/>
          </p:cNvSpPr>
          <p:nvPr>
            <p:ph type="ctrTitle"/>
          </p:nvPr>
        </p:nvSpPr>
        <p:spPr>
          <a:xfrm>
            <a:off x="2548966" y="2414481"/>
            <a:ext cx="7855511" cy="698591"/>
          </a:xfrm>
          <a:prstGeom prst="rect">
            <a:avLst/>
          </a:prstGeom>
        </p:spPr>
        <p:txBody>
          <a:bodyPr anchor="ctr">
            <a:normAutofit/>
          </a:bodyPr>
          <a:lstStyle>
            <a:lvl1pPr algn="l">
              <a:defRPr sz="4000">
                <a:solidFill>
                  <a:schemeClr val="tx1"/>
                </a:solidFill>
              </a:defRPr>
            </a:lvl1pPr>
          </a:lstStyle>
          <a:p>
            <a:r>
              <a:rPr lang="en-US" dirty="0"/>
              <a:t>Click to edit Master title style</a:t>
            </a:r>
            <a:endParaRPr lang="zh-CN" altLang="en-US" dirty="0"/>
          </a:p>
        </p:txBody>
      </p:sp>
      <p:sp>
        <p:nvSpPr>
          <p:cNvPr id="14" name="文本占位符 13">
            <a:extLst>
              <a:ext uri="{FF2B5EF4-FFF2-40B4-BE49-F238E27FC236}">
                <a16:creationId xmlns:a16="http://schemas.microsoft.com/office/drawing/2014/main" xmlns="" id="{27B17472-7EB9-4EEC-A740-4BEC6B6261E4}"/>
              </a:ext>
            </a:extLst>
          </p:cNvPr>
          <p:cNvSpPr>
            <a:spLocks noGrp="1"/>
          </p:cNvSpPr>
          <p:nvPr>
            <p:ph type="body" sz="quarter" idx="10" hasCustomPrompt="1"/>
          </p:nvPr>
        </p:nvSpPr>
        <p:spPr>
          <a:xfrm>
            <a:off x="2548966" y="4876380"/>
            <a:ext cx="7855511" cy="296271"/>
          </a:xfrm>
          <a:prstGeom prst="rect">
            <a:avLst/>
          </a:prstGeom>
        </p:spPr>
        <p:txBody>
          <a:bodyPr vert="horz" anchor="ctr">
            <a:noAutofit/>
          </a:bodyPr>
          <a:lstStyle>
            <a:lvl1pPr marL="0" indent="0" algn="l">
              <a:buNone/>
              <a:defRPr sz="1500" b="0">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sp>
        <p:nvSpPr>
          <p:cNvPr id="15" name="文本占位符 13">
            <a:extLst>
              <a:ext uri="{FF2B5EF4-FFF2-40B4-BE49-F238E27FC236}">
                <a16:creationId xmlns:a16="http://schemas.microsoft.com/office/drawing/2014/main" xmlns="" id="{6FC4442E-8B00-4444-952D-4149B02F21E9}"/>
              </a:ext>
            </a:extLst>
          </p:cNvPr>
          <p:cNvSpPr>
            <a:spLocks noGrp="1"/>
          </p:cNvSpPr>
          <p:nvPr>
            <p:ph type="body" sz="quarter" idx="11" hasCustomPrompt="1"/>
          </p:nvPr>
        </p:nvSpPr>
        <p:spPr>
          <a:xfrm>
            <a:off x="2548966" y="5172651"/>
            <a:ext cx="7855511" cy="296271"/>
          </a:xfrm>
          <a:prstGeom prst="rect">
            <a:avLst/>
          </a:prstGeom>
        </p:spPr>
        <p:txBody>
          <a:bodyPr vert="horz" anchor="ctr">
            <a:noAutofit/>
          </a:bodyPr>
          <a:lstStyle>
            <a:lvl1pPr marL="0" indent="0" algn="l">
              <a:buNone/>
              <a:defRPr sz="1500" b="0">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Date</a:t>
            </a:r>
            <a:endParaRPr lang="zh-CN" altLang="en-US" dirty="0"/>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sp>
        <p:nvSpPr>
          <p:cNvPr id="12" name="任意多边形 11">
            <a:extLst>
              <a:ext uri="{FF2B5EF4-FFF2-40B4-BE49-F238E27FC236}">
                <a16:creationId xmlns:a16="http://schemas.microsoft.com/office/drawing/2014/main" xmlns="" id="{43A37DA0-8A8F-4AD6-9D55-172518540271}"/>
              </a:ext>
            </a:extLst>
          </p:cNvPr>
          <p:cNvSpPr/>
          <p:nvPr userDrawn="1"/>
        </p:nvSpPr>
        <p:spPr>
          <a:xfrm rot="2700000">
            <a:off x="433406" y="-1975008"/>
            <a:ext cx="3684469" cy="4609367"/>
          </a:xfrm>
          <a:custGeom>
            <a:avLst/>
            <a:gdLst>
              <a:gd name="connsiteX0" fmla="*/ 0 w 3684469"/>
              <a:gd name="connsiteY0" fmla="*/ 3680689 h 4609367"/>
              <a:gd name="connsiteX1" fmla="*/ 3680688 w 3684469"/>
              <a:gd name="connsiteY1" fmla="*/ 0 h 4609367"/>
              <a:gd name="connsiteX2" fmla="*/ 3684469 w 3684469"/>
              <a:gd name="connsiteY2" fmla="*/ 37506 h 4609367"/>
              <a:gd name="connsiteX3" fmla="*/ 3684469 w 3684469"/>
              <a:gd name="connsiteY3" fmla="*/ 3921500 h 4609367"/>
              <a:gd name="connsiteX4" fmla="*/ 2996602 w 3684469"/>
              <a:gd name="connsiteY4" fmla="*/ 4609367 h 4609367"/>
              <a:gd name="connsiteX5" fmla="*/ 928678 w 3684469"/>
              <a:gd name="connsiteY5" fmla="*/ 4609367 h 4609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4469" h="4609367">
                <a:moveTo>
                  <a:pt x="0" y="3680689"/>
                </a:moveTo>
                <a:lnTo>
                  <a:pt x="3680688" y="0"/>
                </a:lnTo>
                <a:lnTo>
                  <a:pt x="3684469" y="37506"/>
                </a:lnTo>
                <a:lnTo>
                  <a:pt x="3684469" y="3921500"/>
                </a:lnTo>
                <a:cubicBezTo>
                  <a:pt x="3684469" y="4301398"/>
                  <a:pt x="3376500" y="4609367"/>
                  <a:pt x="2996602" y="4609367"/>
                </a:cubicBezTo>
                <a:lnTo>
                  <a:pt x="928678" y="460936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椭圆 12">
            <a:extLst>
              <a:ext uri="{FF2B5EF4-FFF2-40B4-BE49-F238E27FC236}">
                <a16:creationId xmlns:a16="http://schemas.microsoft.com/office/drawing/2014/main" xmlns="" id="{857DFE97-4A6D-47E9-B369-7E78A07FF284}"/>
              </a:ext>
            </a:extLst>
          </p:cNvPr>
          <p:cNvSpPr/>
          <p:nvPr userDrawn="1"/>
        </p:nvSpPr>
        <p:spPr>
          <a:xfrm>
            <a:off x="2210253" y="1188408"/>
            <a:ext cx="1704522" cy="170452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xmlns="" id="{5B320BFA-7657-4F95-A66F-35156712CC72}"/>
              </a:ext>
            </a:extLst>
          </p:cNvPr>
          <p:cNvSpPr/>
          <p:nvPr userDrawn="1"/>
        </p:nvSpPr>
        <p:spPr>
          <a:xfrm>
            <a:off x="2306941" y="1283175"/>
            <a:ext cx="1526620" cy="15266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 1">
            <a:extLst>
              <a:ext uri="{FF2B5EF4-FFF2-40B4-BE49-F238E27FC236}">
                <a16:creationId xmlns:a16="http://schemas.microsoft.com/office/drawing/2014/main" xmlns="" id="{AF1E61D3-A1CA-4069-949D-C5A747275B33}"/>
              </a:ext>
            </a:extLst>
          </p:cNvPr>
          <p:cNvSpPr>
            <a:spLocks noGrp="1"/>
          </p:cNvSpPr>
          <p:nvPr>
            <p:ph type="title"/>
          </p:nvPr>
        </p:nvSpPr>
        <p:spPr>
          <a:xfrm>
            <a:off x="3622098" y="2909082"/>
            <a:ext cx="5419185" cy="895350"/>
          </a:xfrm>
          <a:prstGeom prst="rect">
            <a:avLst/>
          </a:prstGeom>
        </p:spPr>
        <p:txBody>
          <a:bodyPr anchor="b">
            <a:normAutofit/>
          </a:bodyPr>
          <a:lstStyle>
            <a:lvl1pPr algn="l">
              <a:defRPr sz="2400" b="1">
                <a:solidFill>
                  <a:schemeClr val="tx1"/>
                </a:solidFill>
              </a:defRPr>
            </a:lvl1pPr>
          </a:lstStyle>
          <a:p>
            <a:r>
              <a:rPr lang="en-US" dirty="0"/>
              <a:t>Click to edit Master title style</a:t>
            </a:r>
            <a:endParaRPr lang="zh-CN" altLang="en-US" dirty="0"/>
          </a:p>
        </p:txBody>
      </p:sp>
      <p:sp>
        <p:nvSpPr>
          <p:cNvPr id="11" name="文本占位符 2">
            <a:extLst>
              <a:ext uri="{FF2B5EF4-FFF2-40B4-BE49-F238E27FC236}">
                <a16:creationId xmlns:a16="http://schemas.microsoft.com/office/drawing/2014/main" xmlns="" id="{36B72DB3-9BE5-4FDC-84D6-B577F9F20AE5}"/>
              </a:ext>
            </a:extLst>
          </p:cNvPr>
          <p:cNvSpPr>
            <a:spLocks noGrp="1"/>
          </p:cNvSpPr>
          <p:nvPr>
            <p:ph type="body" idx="1"/>
          </p:nvPr>
        </p:nvSpPr>
        <p:spPr>
          <a:xfrm>
            <a:off x="3623214" y="3804432"/>
            <a:ext cx="5419185" cy="1015623"/>
          </a:xfrm>
          <a:prstGeom prst="rect">
            <a:avLst/>
          </a:prstGeom>
        </p:spPr>
        <p:txBody>
          <a:bodyPr anchor="t">
            <a:normAutofit/>
          </a:bodyPr>
          <a:lstStyle>
            <a:lvl1pPr marL="0" indent="0" algn="l">
              <a:lnSpc>
                <a:spcPct val="100000"/>
              </a:lnSpc>
              <a:buNone/>
              <a:defRPr sz="11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xmlns="" id="{9888B6D7-9D3F-49D7-BACE-73A9D1149A74}"/>
              </a:ext>
            </a:extLst>
          </p:cNvPr>
          <p:cNvSpPr>
            <a:spLocks noGrp="1"/>
          </p:cNvSpPr>
          <p:nvPr>
            <p:ph type="dt" sz="half" idx="10"/>
          </p:nvPr>
        </p:nvSpPr>
        <p:spPr>
          <a:xfrm>
            <a:off x="5390621" y="6240463"/>
            <a:ext cx="1388536" cy="206381"/>
          </a:xfrm>
          <a:prstGeom prst="rect">
            <a:avLst/>
          </a:prstGeom>
        </p:spPr>
        <p:txBody>
          <a:bodyPr/>
          <a:lstStyle/>
          <a:p>
            <a:fld id="{6489D9C7-5DC6-4263-87FF-7C99F6FB63C3}" type="datetime1">
              <a:rPr lang="zh-CN" altLang="en-US" smtClean="0"/>
              <a:pPr/>
              <a:t>2018/12/29</a:t>
            </a:fld>
            <a:endParaRPr lang="zh-CN" altLang="en-US"/>
          </a:p>
        </p:txBody>
      </p:sp>
      <p:sp>
        <p:nvSpPr>
          <p:cNvPr id="4" name="页脚占位符 3">
            <a:extLst>
              <a:ext uri="{FF2B5EF4-FFF2-40B4-BE49-F238E27FC236}">
                <a16:creationId xmlns:a16="http://schemas.microsoft.com/office/drawing/2014/main" xmlns="" id="{7AC997A4-1DD8-4731-B9FD-42398A20FF85}"/>
              </a:ext>
            </a:extLst>
          </p:cNvPr>
          <p:cNvSpPr>
            <a:spLocks noGrp="1"/>
          </p:cNvSpPr>
          <p:nvPr>
            <p:ph type="ftr" sz="quarter" idx="11"/>
          </p:nvPr>
        </p:nvSpPr>
        <p:spPr>
          <a:xfrm>
            <a:off x="658813" y="6240463"/>
            <a:ext cx="4140201" cy="206381"/>
          </a:xfrm>
          <a:prstGeom prst="rect">
            <a:avLst/>
          </a:prstGeom>
        </p:spPr>
        <p:txBody>
          <a:bodyPr/>
          <a:lstStyle/>
          <a:p>
            <a:r>
              <a:rPr lang="en-US" altLang="zh-CN"/>
              <a:t>www.islide.cc</a:t>
            </a:r>
            <a:endParaRPr lang="zh-CN" altLang="en-US" dirty="0"/>
          </a:p>
        </p:txBody>
      </p:sp>
      <p:sp>
        <p:nvSpPr>
          <p:cNvPr id="5" name="灯片编号占位符 4">
            <a:extLst>
              <a:ext uri="{FF2B5EF4-FFF2-40B4-BE49-F238E27FC236}">
                <a16:creationId xmlns:a16="http://schemas.microsoft.com/office/drawing/2014/main" xmlns="" id="{DBA9825E-1876-42AD-ABCF-E0E100F351CA}"/>
              </a:ext>
            </a:extLst>
          </p:cNvPr>
          <p:cNvSpPr>
            <a:spLocks noGrp="1"/>
          </p:cNvSpPr>
          <p:nvPr>
            <p:ph type="sldNum" sz="quarter" idx="12"/>
          </p:nvPr>
        </p:nvSpPr>
        <p:spPr>
          <a:xfrm>
            <a:off x="8599488" y="6240463"/>
            <a:ext cx="2909888" cy="206381"/>
          </a:xfrm>
          <a:prstGeom prst="rect">
            <a:avLst/>
          </a:prstGeom>
        </p:spPr>
        <p:txBody>
          <a:bodyPr/>
          <a:lstStyle/>
          <a:p>
            <a:fld id="{5DD3DB80-B894-403A-B48E-6FDC1A72010E}" type="slidenum">
              <a:rPr lang="zh-CN" altLang="en-US" smtClean="0"/>
              <a:pPr/>
              <a:t>‹#›</a:t>
            </a:fld>
            <a:endParaRPr lang="zh-CN" altLang="en-US"/>
          </a:p>
        </p:txBody>
      </p:sp>
      <p:sp>
        <p:nvSpPr>
          <p:cNvPr id="6" name="标题 5">
            <a:extLst>
              <a:ext uri="{FF2B5EF4-FFF2-40B4-BE49-F238E27FC236}">
                <a16:creationId xmlns:a16="http://schemas.microsoft.com/office/drawing/2014/main" xmlns="" id="{D124F9DB-C87A-423F-9657-38C7A2901430}"/>
              </a:ext>
            </a:extLst>
          </p:cNvPr>
          <p:cNvSpPr>
            <a:spLocks noGrp="1"/>
          </p:cNvSpPr>
          <p:nvPr>
            <p:ph type="title" hasCustomPrompt="1"/>
          </p:nvPr>
        </p:nvSpPr>
        <p:spPr>
          <a:xfrm>
            <a:off x="669924" y="1"/>
            <a:ext cx="10850563" cy="1028699"/>
          </a:xfrm>
          <a:prstGeom prst="rect">
            <a:avLst/>
          </a:prstGeom>
        </p:spPr>
        <p:txBody>
          <a:bodyPr/>
          <a:lstStyle>
            <a:lvl1pPr>
              <a:defRPr/>
            </a:lvl1pPr>
          </a:lstStyle>
          <a:p>
            <a:r>
              <a:rPr lang="en-US" altLang="zh-CN" dirty="0"/>
              <a:t>Click to edit Master title style</a:t>
            </a:r>
            <a:endParaRPr lang="zh-CN" altLang="en-US" dirty="0"/>
          </a:p>
        </p:txBody>
      </p:sp>
      <p:sp>
        <p:nvSpPr>
          <p:cNvPr id="8" name="内容占位符 7">
            <a:extLst>
              <a:ext uri="{FF2B5EF4-FFF2-40B4-BE49-F238E27FC236}">
                <a16:creationId xmlns:a16="http://schemas.microsoft.com/office/drawing/2014/main" xmlns="" id="{2070191C-4093-409C-8FD5-7369A79637AD}"/>
              </a:ext>
            </a:extLst>
          </p:cNvPr>
          <p:cNvSpPr>
            <a:spLocks noGrp="1"/>
          </p:cNvSpPr>
          <p:nvPr>
            <p:ph sz="quarter" idx="13" hasCustomPrompt="1"/>
          </p:nvPr>
        </p:nvSpPr>
        <p:spPr>
          <a:xfrm>
            <a:off x="669925" y="1130299"/>
            <a:ext cx="10850563" cy="5006975"/>
          </a:xfrm>
          <a:prstGeom prst="rect">
            <a:avLst/>
          </a:prstGeo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extLst>
      <p:ext uri="{BB962C8B-B14F-4D97-AF65-F5344CB8AC3E}">
        <p14:creationId xmlns:p14="http://schemas.microsoft.com/office/powerpoint/2010/main" val="3333468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21C7A1C-3684-4AAF-A408-C63B6CB64104}"/>
              </a:ext>
            </a:extLst>
          </p:cNvPr>
          <p:cNvSpPr>
            <a:spLocks noGrp="1"/>
          </p:cNvSpPr>
          <p:nvPr>
            <p:ph type="title" hasCustomPrompt="1"/>
          </p:nvPr>
        </p:nvSpPr>
        <p:spPr>
          <a:xfrm>
            <a:off x="669924" y="1"/>
            <a:ext cx="10850563" cy="1028699"/>
          </a:xfrm>
          <a:prstGeom prst="rect">
            <a:avLst/>
          </a:prstGeom>
        </p:spPr>
        <p:txBody>
          <a:bodyPr/>
          <a:lstStyle>
            <a:lvl1pPr>
              <a:defRPr/>
            </a:lvl1pPr>
          </a:lstStyle>
          <a:p>
            <a:r>
              <a:rPr lang="en-US" altLang="zh-CN" dirty="0"/>
              <a:t>Click to edit Master title style</a:t>
            </a:r>
            <a:endParaRPr lang="en-US" dirty="0"/>
          </a:p>
        </p:txBody>
      </p:sp>
      <p:sp>
        <p:nvSpPr>
          <p:cNvPr id="3" name="Date Placeholder 2">
            <a:extLst>
              <a:ext uri="{FF2B5EF4-FFF2-40B4-BE49-F238E27FC236}">
                <a16:creationId xmlns:a16="http://schemas.microsoft.com/office/drawing/2014/main" xmlns="" id="{8986EA5F-D77D-4318-90E9-C04AA8ADC0D1}"/>
              </a:ext>
            </a:extLst>
          </p:cNvPr>
          <p:cNvSpPr>
            <a:spLocks noGrp="1"/>
          </p:cNvSpPr>
          <p:nvPr>
            <p:ph type="dt" sz="half" idx="10"/>
          </p:nvPr>
        </p:nvSpPr>
        <p:spPr>
          <a:xfrm>
            <a:off x="5390621" y="6240463"/>
            <a:ext cx="1388536" cy="206381"/>
          </a:xfrm>
          <a:prstGeom prst="rect">
            <a:avLst/>
          </a:prstGeom>
        </p:spPr>
        <p:txBody>
          <a:bodyPr/>
          <a:lstStyle/>
          <a:p>
            <a:fld id="{6489D9C7-5DC6-4263-87FF-7C99F6FB63C3}" type="datetime1">
              <a:rPr lang="zh-CN" altLang="en-US" smtClean="0"/>
              <a:pPr/>
              <a:t>2018/12/29</a:t>
            </a:fld>
            <a:endParaRPr lang="zh-CN" altLang="en-US" dirty="0"/>
          </a:p>
        </p:txBody>
      </p:sp>
      <p:sp>
        <p:nvSpPr>
          <p:cNvPr id="4" name="Footer Placeholder 3">
            <a:extLst>
              <a:ext uri="{FF2B5EF4-FFF2-40B4-BE49-F238E27FC236}">
                <a16:creationId xmlns:a16="http://schemas.microsoft.com/office/drawing/2014/main" xmlns="" id="{00832621-D9D9-445E-BFF9-F8348FA1E262}"/>
              </a:ext>
            </a:extLst>
          </p:cNvPr>
          <p:cNvSpPr>
            <a:spLocks noGrp="1"/>
          </p:cNvSpPr>
          <p:nvPr>
            <p:ph type="ftr" sz="quarter" idx="11"/>
          </p:nvPr>
        </p:nvSpPr>
        <p:spPr>
          <a:xfrm>
            <a:off x="658813" y="6240463"/>
            <a:ext cx="4140201" cy="206381"/>
          </a:xfrm>
          <a:prstGeom prst="rect">
            <a:avLst/>
          </a:prstGeom>
        </p:spPr>
        <p:txBody>
          <a:bodyPr/>
          <a:lstStyle/>
          <a:p>
            <a:r>
              <a:rPr lang="en-US" altLang="zh-CN" dirty="0"/>
              <a:t>www.islide.cc</a:t>
            </a:r>
            <a:endParaRPr lang="zh-CN" altLang="en-US" dirty="0"/>
          </a:p>
        </p:txBody>
      </p:sp>
      <p:sp>
        <p:nvSpPr>
          <p:cNvPr id="5" name="Slide Number Placeholder 4">
            <a:extLst>
              <a:ext uri="{FF2B5EF4-FFF2-40B4-BE49-F238E27FC236}">
                <a16:creationId xmlns:a16="http://schemas.microsoft.com/office/drawing/2014/main" xmlns="" id="{8371151B-F790-4A9F-962F-B8718A9560A9}"/>
              </a:ext>
            </a:extLst>
          </p:cNvPr>
          <p:cNvSpPr>
            <a:spLocks noGrp="1"/>
          </p:cNvSpPr>
          <p:nvPr>
            <p:ph type="sldNum" sz="quarter" idx="12"/>
          </p:nvPr>
        </p:nvSpPr>
        <p:spPr>
          <a:xfrm>
            <a:off x="8599488" y="6240463"/>
            <a:ext cx="2909888" cy="206381"/>
          </a:xfrm>
          <a:prstGeom prst="rect">
            <a:avLst/>
          </a:prstGeom>
        </p:spPr>
        <p:txBody>
          <a:bodyPr/>
          <a:lstStyle/>
          <a:p>
            <a:fld id="{5DD3DB80-B894-403A-B48E-6FDC1A72010E}" type="slidenum">
              <a:rPr lang="zh-CN" altLang="en-US" smtClean="0"/>
              <a:pPr/>
              <a:t>‹#›</a:t>
            </a:fld>
            <a:endParaRPr lang="zh-CN" altLang="en-US" dirty="0"/>
          </a:p>
        </p:txBody>
      </p:sp>
    </p:spTree>
    <p:extLst>
      <p:ext uri="{BB962C8B-B14F-4D97-AF65-F5344CB8AC3E}">
        <p14:creationId xmlns:p14="http://schemas.microsoft.com/office/powerpoint/2010/main" val="2945427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sp>
        <p:nvSpPr>
          <p:cNvPr id="69" name="图片占位符 68">
            <a:extLst>
              <a:ext uri="{FF2B5EF4-FFF2-40B4-BE49-F238E27FC236}">
                <a16:creationId xmlns:a16="http://schemas.microsoft.com/office/drawing/2014/main" xmlns="" id="{17DCCBA1-CDE1-4A2D-861B-782D47E49E72}"/>
              </a:ext>
            </a:extLst>
          </p:cNvPr>
          <p:cNvSpPr>
            <a:spLocks noGrp="1"/>
          </p:cNvSpPr>
          <p:nvPr>
            <p:ph type="pic" sz="quarter" idx="19"/>
          </p:nvPr>
        </p:nvSpPr>
        <p:spPr>
          <a:xfrm>
            <a:off x="0" y="0"/>
            <a:ext cx="4927057" cy="6866909"/>
          </a:xfrm>
          <a:custGeom>
            <a:avLst/>
            <a:gdLst>
              <a:gd name="connsiteX0" fmla="*/ 0 w 4927057"/>
              <a:gd name="connsiteY0" fmla="*/ 0 h 6866909"/>
              <a:gd name="connsiteX1" fmla="*/ 4547560 w 4927057"/>
              <a:gd name="connsiteY1" fmla="*/ 0 h 6866909"/>
              <a:gd name="connsiteX2" fmla="*/ 4816571 w 4927057"/>
              <a:gd name="connsiteY2" fmla="*/ 103308 h 6866909"/>
              <a:gd name="connsiteX3" fmla="*/ 4816571 w 4927057"/>
              <a:gd name="connsiteY3" fmla="*/ 613768 h 6866909"/>
              <a:gd name="connsiteX4" fmla="*/ 2331425 w 4927057"/>
              <a:gd name="connsiteY4" fmla="*/ 2971609 h 6866909"/>
              <a:gd name="connsiteX5" fmla="*/ 2331425 w 4927057"/>
              <a:gd name="connsiteY5" fmla="*/ 3475993 h 6866909"/>
              <a:gd name="connsiteX6" fmla="*/ 3843009 w 4927057"/>
              <a:gd name="connsiteY6" fmla="*/ 4916221 h 6866909"/>
              <a:gd name="connsiteX7" fmla="*/ 3843009 w 4927057"/>
              <a:gd name="connsiteY7" fmla="*/ 5420605 h 6866909"/>
              <a:gd name="connsiteX8" fmla="*/ 2433906 w 4927057"/>
              <a:gd name="connsiteY8" fmla="*/ 6763602 h 6866909"/>
              <a:gd name="connsiteX9" fmla="*/ 2164895 w 4927057"/>
              <a:gd name="connsiteY9" fmla="*/ 6866909 h 6866909"/>
              <a:gd name="connsiteX10" fmla="*/ 0 w 4927057"/>
              <a:gd name="connsiteY10" fmla="*/ 6866909 h 6866909"/>
              <a:gd name="connsiteX11" fmla="*/ 0 w 4927057"/>
              <a:gd name="connsiteY11" fmla="*/ 0 h 6866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927057" h="6866909">
                <a:moveTo>
                  <a:pt x="0" y="0"/>
                </a:moveTo>
                <a:lnTo>
                  <a:pt x="4547560" y="0"/>
                </a:lnTo>
                <a:cubicBezTo>
                  <a:pt x="4650041" y="0"/>
                  <a:pt x="4746116" y="36462"/>
                  <a:pt x="4816571" y="103308"/>
                </a:cubicBezTo>
                <a:cubicBezTo>
                  <a:pt x="4963886" y="243077"/>
                  <a:pt x="4963886" y="473999"/>
                  <a:pt x="4816571" y="613768"/>
                </a:cubicBezTo>
                <a:cubicBezTo>
                  <a:pt x="4816571" y="613768"/>
                  <a:pt x="4816571" y="613768"/>
                  <a:pt x="2331425" y="2971609"/>
                </a:cubicBezTo>
                <a:cubicBezTo>
                  <a:pt x="2184110" y="3111379"/>
                  <a:pt x="2184110" y="3336224"/>
                  <a:pt x="2331425" y="3475993"/>
                </a:cubicBezTo>
                <a:cubicBezTo>
                  <a:pt x="2331425" y="3475993"/>
                  <a:pt x="2331425" y="3475993"/>
                  <a:pt x="3843009" y="4916221"/>
                </a:cubicBezTo>
                <a:cubicBezTo>
                  <a:pt x="3990324" y="5055990"/>
                  <a:pt x="3990324" y="5280836"/>
                  <a:pt x="3843009" y="5420605"/>
                </a:cubicBezTo>
                <a:cubicBezTo>
                  <a:pt x="3843009" y="5420605"/>
                  <a:pt x="3843009" y="5420605"/>
                  <a:pt x="2433906" y="6763602"/>
                </a:cubicBezTo>
                <a:cubicBezTo>
                  <a:pt x="2363450" y="6830448"/>
                  <a:pt x="2267375" y="6866909"/>
                  <a:pt x="2164895" y="6866909"/>
                </a:cubicBezTo>
                <a:cubicBezTo>
                  <a:pt x="2164895" y="6866909"/>
                  <a:pt x="2164895" y="6866909"/>
                  <a:pt x="0" y="6866909"/>
                </a:cubicBezTo>
                <a:cubicBezTo>
                  <a:pt x="0" y="6866909"/>
                  <a:pt x="0" y="6866909"/>
                  <a:pt x="0" y="0"/>
                </a:cubicBezTo>
                <a:close/>
              </a:path>
            </a:pathLst>
          </a:custGeom>
        </p:spPr>
        <p:txBody>
          <a:bodyPr wrap="square">
            <a:noAutofit/>
          </a:bodyPr>
          <a:lstStyle/>
          <a:p>
            <a:endParaRPr lang="zh-CN" altLang="en-US"/>
          </a:p>
        </p:txBody>
      </p:sp>
      <p:sp>
        <p:nvSpPr>
          <p:cNvPr id="66" name="任意多边形: 形状 65">
            <a:extLst>
              <a:ext uri="{FF2B5EF4-FFF2-40B4-BE49-F238E27FC236}">
                <a16:creationId xmlns:a16="http://schemas.microsoft.com/office/drawing/2014/main" xmlns="" id="{9E1C5DA2-4F8B-48E1-A5AD-97BD81CAFB01}"/>
              </a:ext>
            </a:extLst>
          </p:cNvPr>
          <p:cNvSpPr>
            <a:spLocks/>
          </p:cNvSpPr>
          <p:nvPr userDrawn="1"/>
        </p:nvSpPr>
        <p:spPr bwMode="auto">
          <a:xfrm>
            <a:off x="0" y="-8909"/>
            <a:ext cx="146229" cy="6866909"/>
          </a:xfrm>
          <a:custGeom>
            <a:avLst/>
            <a:gdLst>
              <a:gd name="connsiteX0" fmla="*/ 0 w 146229"/>
              <a:gd name="connsiteY0" fmla="*/ 0 h 6866909"/>
              <a:gd name="connsiteX1" fmla="*/ 146229 w 146229"/>
              <a:gd name="connsiteY1" fmla="*/ 0 h 6866909"/>
              <a:gd name="connsiteX2" fmla="*/ 146229 w 146229"/>
              <a:gd name="connsiteY2" fmla="*/ 6866909 h 6866909"/>
              <a:gd name="connsiteX3" fmla="*/ 0 w 146229"/>
              <a:gd name="connsiteY3" fmla="*/ 6866909 h 6866909"/>
              <a:gd name="connsiteX4" fmla="*/ 0 w 146229"/>
              <a:gd name="connsiteY4" fmla="*/ 0 h 6866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229" h="6866909">
                <a:moveTo>
                  <a:pt x="0" y="0"/>
                </a:moveTo>
                <a:lnTo>
                  <a:pt x="146229" y="0"/>
                </a:lnTo>
                <a:cubicBezTo>
                  <a:pt x="146229" y="6866909"/>
                  <a:pt x="146229" y="6866909"/>
                  <a:pt x="146229" y="6866909"/>
                </a:cubicBezTo>
                <a:lnTo>
                  <a:pt x="0" y="6866909"/>
                </a:lnTo>
                <a:cubicBezTo>
                  <a:pt x="0" y="6866909"/>
                  <a:pt x="0" y="6866909"/>
                  <a:pt x="0" y="0"/>
                </a:cubicBezTo>
                <a:close/>
              </a:path>
            </a:pathLst>
          </a:custGeom>
          <a:solidFill>
            <a:srgbClr val="00AD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65" name="任意多边形: 形状 64">
            <a:extLst>
              <a:ext uri="{FF2B5EF4-FFF2-40B4-BE49-F238E27FC236}">
                <a16:creationId xmlns:a16="http://schemas.microsoft.com/office/drawing/2014/main" xmlns="" id="{38B3C36C-0FBE-4F43-B2A7-D03D74F471D6}"/>
              </a:ext>
            </a:extLst>
          </p:cNvPr>
          <p:cNvSpPr>
            <a:spLocks/>
          </p:cNvSpPr>
          <p:nvPr userDrawn="1"/>
        </p:nvSpPr>
        <p:spPr bwMode="auto">
          <a:xfrm>
            <a:off x="2490525" y="0"/>
            <a:ext cx="2946441" cy="6866909"/>
          </a:xfrm>
          <a:custGeom>
            <a:avLst/>
            <a:gdLst>
              <a:gd name="connsiteX0" fmla="*/ 2253196 w 2946441"/>
              <a:gd name="connsiteY0" fmla="*/ 0 h 6866909"/>
              <a:gd name="connsiteX1" fmla="*/ 2592682 w 2946441"/>
              <a:gd name="connsiteY1" fmla="*/ 0 h 6866909"/>
              <a:gd name="connsiteX2" fmla="*/ 2841680 w 2946441"/>
              <a:gd name="connsiteY2" fmla="*/ 103307 h 6866909"/>
              <a:gd name="connsiteX3" fmla="*/ 2841680 w 2946441"/>
              <a:gd name="connsiteY3" fmla="*/ 613768 h 6866909"/>
              <a:gd name="connsiteX4" fmla="*/ 485308 w 2946441"/>
              <a:gd name="connsiteY4" fmla="*/ 2971609 h 6866909"/>
              <a:gd name="connsiteX5" fmla="*/ 485308 w 2946441"/>
              <a:gd name="connsiteY5" fmla="*/ 3475993 h 6866909"/>
              <a:gd name="connsiteX6" fmla="*/ 1924638 w 2946441"/>
              <a:gd name="connsiteY6" fmla="*/ 4916221 h 6866909"/>
              <a:gd name="connsiteX7" fmla="*/ 1924638 w 2946441"/>
              <a:gd name="connsiteY7" fmla="*/ 5420605 h 6866909"/>
              <a:gd name="connsiteX8" fmla="*/ 588551 w 2946441"/>
              <a:gd name="connsiteY8" fmla="*/ 6763602 h 6866909"/>
              <a:gd name="connsiteX9" fmla="*/ 333479 w 2946441"/>
              <a:gd name="connsiteY9" fmla="*/ 6866909 h 6866909"/>
              <a:gd name="connsiteX10" fmla="*/ 42616 w 2946441"/>
              <a:gd name="connsiteY10" fmla="*/ 6866909 h 6866909"/>
              <a:gd name="connsiteX11" fmla="*/ 0 w 2946441"/>
              <a:gd name="connsiteY11" fmla="*/ 6866909 h 6866909"/>
              <a:gd name="connsiteX12" fmla="*/ 255079 w 2946441"/>
              <a:gd name="connsiteY12" fmla="*/ 6763602 h 6866909"/>
              <a:gd name="connsiteX13" fmla="*/ 1591205 w 2946441"/>
              <a:gd name="connsiteY13" fmla="*/ 5420605 h 6866909"/>
              <a:gd name="connsiteX14" fmla="*/ 1591205 w 2946441"/>
              <a:gd name="connsiteY14" fmla="*/ 4916221 h 6866909"/>
              <a:gd name="connsiteX15" fmla="*/ 151833 w 2946441"/>
              <a:gd name="connsiteY15" fmla="*/ 3475993 h 6866909"/>
              <a:gd name="connsiteX16" fmla="*/ 151833 w 2946441"/>
              <a:gd name="connsiteY16" fmla="*/ 2971609 h 6866909"/>
              <a:gd name="connsiteX17" fmla="*/ 2508274 w 2946441"/>
              <a:gd name="connsiteY17" fmla="*/ 613768 h 6866909"/>
              <a:gd name="connsiteX18" fmla="*/ 2508274 w 2946441"/>
              <a:gd name="connsiteY18" fmla="*/ 103307 h 6866909"/>
              <a:gd name="connsiteX19" fmla="*/ 2253196 w 2946441"/>
              <a:gd name="connsiteY19" fmla="*/ 0 h 6866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46441" h="6866909">
                <a:moveTo>
                  <a:pt x="2253196" y="0"/>
                </a:moveTo>
                <a:lnTo>
                  <a:pt x="2592682" y="0"/>
                </a:lnTo>
                <a:cubicBezTo>
                  <a:pt x="2683779" y="0"/>
                  <a:pt x="2774876" y="36461"/>
                  <a:pt x="2841680" y="103307"/>
                </a:cubicBezTo>
                <a:cubicBezTo>
                  <a:pt x="2981362" y="243076"/>
                  <a:pt x="2981362" y="473999"/>
                  <a:pt x="2841680" y="613768"/>
                </a:cubicBezTo>
                <a:cubicBezTo>
                  <a:pt x="2841680" y="613768"/>
                  <a:pt x="2841680" y="613768"/>
                  <a:pt x="485308" y="2971609"/>
                </a:cubicBezTo>
                <a:cubicBezTo>
                  <a:pt x="345626" y="3111378"/>
                  <a:pt x="345626" y="3336224"/>
                  <a:pt x="485308" y="3475993"/>
                </a:cubicBezTo>
                <a:cubicBezTo>
                  <a:pt x="485308" y="3475993"/>
                  <a:pt x="485308" y="3475993"/>
                  <a:pt x="1924638" y="4916221"/>
                </a:cubicBezTo>
                <a:cubicBezTo>
                  <a:pt x="2064320" y="5055990"/>
                  <a:pt x="2064320" y="5280836"/>
                  <a:pt x="1924638" y="5420605"/>
                </a:cubicBezTo>
                <a:cubicBezTo>
                  <a:pt x="1924638" y="5420605"/>
                  <a:pt x="1924638" y="5420605"/>
                  <a:pt x="588551" y="6763602"/>
                </a:cubicBezTo>
                <a:cubicBezTo>
                  <a:pt x="521746" y="6830448"/>
                  <a:pt x="430649" y="6866909"/>
                  <a:pt x="333479" y="6866909"/>
                </a:cubicBezTo>
                <a:cubicBezTo>
                  <a:pt x="333479" y="6866909"/>
                  <a:pt x="333479" y="6866909"/>
                  <a:pt x="42616" y="6866909"/>
                </a:cubicBezTo>
                <a:lnTo>
                  <a:pt x="0" y="6866909"/>
                </a:lnTo>
                <a:cubicBezTo>
                  <a:pt x="97173" y="6866909"/>
                  <a:pt x="188272" y="6830448"/>
                  <a:pt x="255079" y="6763602"/>
                </a:cubicBezTo>
                <a:cubicBezTo>
                  <a:pt x="1591205" y="5420605"/>
                  <a:pt x="1591205" y="5420605"/>
                  <a:pt x="1591205" y="5420605"/>
                </a:cubicBezTo>
                <a:cubicBezTo>
                  <a:pt x="1730891" y="5280836"/>
                  <a:pt x="1730891" y="5055990"/>
                  <a:pt x="1591205" y="4916221"/>
                </a:cubicBezTo>
                <a:cubicBezTo>
                  <a:pt x="151833" y="3475993"/>
                  <a:pt x="151833" y="3475993"/>
                  <a:pt x="151833" y="3475993"/>
                </a:cubicBezTo>
                <a:cubicBezTo>
                  <a:pt x="12147" y="3336224"/>
                  <a:pt x="12147" y="3111378"/>
                  <a:pt x="151833" y="2971609"/>
                </a:cubicBezTo>
                <a:cubicBezTo>
                  <a:pt x="2508274" y="613768"/>
                  <a:pt x="2508274" y="613768"/>
                  <a:pt x="2508274" y="613768"/>
                </a:cubicBezTo>
                <a:cubicBezTo>
                  <a:pt x="2647960" y="473999"/>
                  <a:pt x="2647960" y="243076"/>
                  <a:pt x="2508274" y="103307"/>
                </a:cubicBezTo>
                <a:cubicBezTo>
                  <a:pt x="2441468" y="36461"/>
                  <a:pt x="2350368" y="0"/>
                  <a:pt x="2253196" y="0"/>
                </a:cubicBezTo>
                <a:close/>
              </a:path>
            </a:pathLst>
          </a:custGeom>
          <a:solidFill>
            <a:srgbClr val="00AD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59" name="Freeform 52">
            <a:extLst>
              <a:ext uri="{FF2B5EF4-FFF2-40B4-BE49-F238E27FC236}">
                <a16:creationId xmlns:a16="http://schemas.microsoft.com/office/drawing/2014/main" xmlns="" id="{140CA74E-FF57-4DED-95E1-15757996C113}"/>
              </a:ext>
            </a:extLst>
          </p:cNvPr>
          <p:cNvSpPr>
            <a:spLocks/>
          </p:cNvSpPr>
          <p:nvPr userDrawn="1"/>
        </p:nvSpPr>
        <p:spPr bwMode="auto">
          <a:xfrm>
            <a:off x="3497795" y="6004160"/>
            <a:ext cx="1836635" cy="862751"/>
          </a:xfrm>
          <a:custGeom>
            <a:avLst/>
            <a:gdLst>
              <a:gd name="T0" fmla="*/ 302 w 302"/>
              <a:gd name="T1" fmla="*/ 142 h 142"/>
              <a:gd name="T2" fmla="*/ 173 w 302"/>
              <a:gd name="T3" fmla="*/ 12 h 142"/>
              <a:gd name="T4" fmla="*/ 129 w 302"/>
              <a:gd name="T5" fmla="*/ 12 h 142"/>
              <a:gd name="T6" fmla="*/ 0 w 302"/>
              <a:gd name="T7" fmla="*/ 142 h 142"/>
              <a:gd name="T8" fmla="*/ 302 w 302"/>
              <a:gd name="T9" fmla="*/ 142 h 142"/>
            </a:gdLst>
            <a:ahLst/>
            <a:cxnLst>
              <a:cxn ang="0">
                <a:pos x="T0" y="T1"/>
              </a:cxn>
              <a:cxn ang="0">
                <a:pos x="T2" y="T3"/>
              </a:cxn>
              <a:cxn ang="0">
                <a:pos x="T4" y="T5"/>
              </a:cxn>
              <a:cxn ang="0">
                <a:pos x="T6" y="T7"/>
              </a:cxn>
              <a:cxn ang="0">
                <a:pos x="T8" y="T9"/>
              </a:cxn>
            </a:cxnLst>
            <a:rect l="0" t="0" r="r" b="b"/>
            <a:pathLst>
              <a:path w="302" h="142">
                <a:moveTo>
                  <a:pt x="302" y="142"/>
                </a:moveTo>
                <a:cubicBezTo>
                  <a:pt x="173" y="12"/>
                  <a:pt x="173" y="12"/>
                  <a:pt x="173" y="12"/>
                </a:cubicBezTo>
                <a:cubicBezTo>
                  <a:pt x="161" y="0"/>
                  <a:pt x="142" y="0"/>
                  <a:pt x="129" y="12"/>
                </a:cubicBezTo>
                <a:cubicBezTo>
                  <a:pt x="0" y="142"/>
                  <a:pt x="0" y="142"/>
                  <a:pt x="0" y="142"/>
                </a:cubicBezTo>
                <a:lnTo>
                  <a:pt x="302" y="142"/>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1">
            <a:extLst>
              <a:ext uri="{FF2B5EF4-FFF2-40B4-BE49-F238E27FC236}">
                <a16:creationId xmlns:a16="http://schemas.microsoft.com/office/drawing/2014/main" xmlns="" id="{8E35EC59-7131-4881-8A77-09EF54507C3F}"/>
              </a:ext>
            </a:extLst>
          </p:cNvPr>
          <p:cNvSpPr>
            <a:spLocks/>
          </p:cNvSpPr>
          <p:nvPr userDrawn="1"/>
        </p:nvSpPr>
        <p:spPr bwMode="auto">
          <a:xfrm>
            <a:off x="8940801" y="-1"/>
            <a:ext cx="1121717" cy="521688"/>
          </a:xfrm>
          <a:custGeom>
            <a:avLst/>
            <a:gdLst>
              <a:gd name="T0" fmla="*/ 0 w 303"/>
              <a:gd name="T1" fmla="*/ 0 h 141"/>
              <a:gd name="T2" fmla="*/ 130 w 303"/>
              <a:gd name="T3" fmla="*/ 129 h 141"/>
              <a:gd name="T4" fmla="*/ 173 w 303"/>
              <a:gd name="T5" fmla="*/ 129 h 141"/>
              <a:gd name="T6" fmla="*/ 303 w 303"/>
              <a:gd name="T7" fmla="*/ 0 h 141"/>
              <a:gd name="T8" fmla="*/ 0 w 303"/>
              <a:gd name="T9" fmla="*/ 0 h 141"/>
            </a:gdLst>
            <a:ahLst/>
            <a:cxnLst>
              <a:cxn ang="0">
                <a:pos x="T0" y="T1"/>
              </a:cxn>
              <a:cxn ang="0">
                <a:pos x="T2" y="T3"/>
              </a:cxn>
              <a:cxn ang="0">
                <a:pos x="T4" y="T5"/>
              </a:cxn>
              <a:cxn ang="0">
                <a:pos x="T6" y="T7"/>
              </a:cxn>
              <a:cxn ang="0">
                <a:pos x="T8" y="T9"/>
              </a:cxn>
            </a:cxnLst>
            <a:rect l="0" t="0" r="r" b="b"/>
            <a:pathLst>
              <a:path w="303" h="141">
                <a:moveTo>
                  <a:pt x="0" y="0"/>
                </a:moveTo>
                <a:cubicBezTo>
                  <a:pt x="130" y="129"/>
                  <a:pt x="130" y="129"/>
                  <a:pt x="130" y="129"/>
                </a:cubicBezTo>
                <a:cubicBezTo>
                  <a:pt x="142" y="141"/>
                  <a:pt x="161" y="141"/>
                  <a:pt x="173" y="129"/>
                </a:cubicBezTo>
                <a:cubicBezTo>
                  <a:pt x="303" y="0"/>
                  <a:pt x="303" y="0"/>
                  <a:pt x="303" y="0"/>
                </a:cubicBezTo>
                <a:lnTo>
                  <a:pt x="0"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3">
            <a:extLst>
              <a:ext uri="{FF2B5EF4-FFF2-40B4-BE49-F238E27FC236}">
                <a16:creationId xmlns:a16="http://schemas.microsoft.com/office/drawing/2014/main" xmlns="" id="{2868BB98-B4DA-4E11-918C-DB7C8B50DAB3}"/>
              </a:ext>
            </a:extLst>
          </p:cNvPr>
          <p:cNvSpPr>
            <a:spLocks/>
          </p:cNvSpPr>
          <p:nvPr userDrawn="1"/>
        </p:nvSpPr>
        <p:spPr bwMode="auto">
          <a:xfrm>
            <a:off x="9417976" y="-1"/>
            <a:ext cx="2774025" cy="3876157"/>
          </a:xfrm>
          <a:custGeom>
            <a:avLst/>
            <a:gdLst>
              <a:gd name="T0" fmla="*/ 23 w 750"/>
              <a:gd name="T1" fmla="*/ 237 h 1048"/>
              <a:gd name="T2" fmla="*/ 243 w 750"/>
              <a:gd name="T3" fmla="*/ 17 h 1048"/>
              <a:gd name="T4" fmla="*/ 285 w 750"/>
              <a:gd name="T5" fmla="*/ 0 h 1048"/>
              <a:gd name="T6" fmla="*/ 750 w 750"/>
              <a:gd name="T7" fmla="*/ 0 h 1048"/>
              <a:gd name="T8" fmla="*/ 750 w 750"/>
              <a:gd name="T9" fmla="*/ 1048 h 1048"/>
              <a:gd name="T10" fmla="*/ 23 w 750"/>
              <a:gd name="T11" fmla="*/ 321 h 1048"/>
              <a:gd name="T12" fmla="*/ 23 w 750"/>
              <a:gd name="T13" fmla="*/ 237 h 1048"/>
            </a:gdLst>
            <a:ahLst/>
            <a:cxnLst>
              <a:cxn ang="0">
                <a:pos x="T0" y="T1"/>
              </a:cxn>
              <a:cxn ang="0">
                <a:pos x="T2" y="T3"/>
              </a:cxn>
              <a:cxn ang="0">
                <a:pos x="T4" y="T5"/>
              </a:cxn>
              <a:cxn ang="0">
                <a:pos x="T6" y="T7"/>
              </a:cxn>
              <a:cxn ang="0">
                <a:pos x="T8" y="T9"/>
              </a:cxn>
              <a:cxn ang="0">
                <a:pos x="T10" y="T11"/>
              </a:cxn>
              <a:cxn ang="0">
                <a:pos x="T12" y="T13"/>
              </a:cxn>
            </a:cxnLst>
            <a:rect l="0" t="0" r="r" b="b"/>
            <a:pathLst>
              <a:path w="750" h="1048">
                <a:moveTo>
                  <a:pt x="23" y="237"/>
                </a:moveTo>
                <a:cubicBezTo>
                  <a:pt x="243" y="17"/>
                  <a:pt x="243" y="17"/>
                  <a:pt x="243" y="17"/>
                </a:cubicBezTo>
                <a:cubicBezTo>
                  <a:pt x="254" y="6"/>
                  <a:pt x="269" y="0"/>
                  <a:pt x="285" y="0"/>
                </a:cubicBezTo>
                <a:cubicBezTo>
                  <a:pt x="750" y="0"/>
                  <a:pt x="750" y="0"/>
                  <a:pt x="750" y="0"/>
                </a:cubicBezTo>
                <a:cubicBezTo>
                  <a:pt x="750" y="1048"/>
                  <a:pt x="750" y="1048"/>
                  <a:pt x="750" y="1048"/>
                </a:cubicBezTo>
                <a:cubicBezTo>
                  <a:pt x="23" y="321"/>
                  <a:pt x="23" y="321"/>
                  <a:pt x="23" y="321"/>
                </a:cubicBezTo>
                <a:cubicBezTo>
                  <a:pt x="0" y="298"/>
                  <a:pt x="0" y="260"/>
                  <a:pt x="23" y="237"/>
                </a:cubicBezTo>
                <a:close/>
              </a:path>
            </a:pathLst>
          </a:custGeom>
          <a:solidFill>
            <a:srgbClr val="FFB5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椭圆 63">
            <a:extLst>
              <a:ext uri="{FF2B5EF4-FFF2-40B4-BE49-F238E27FC236}">
                <a16:creationId xmlns:a16="http://schemas.microsoft.com/office/drawing/2014/main" xmlns="" id="{9751308C-2CB1-459B-89DB-3A4531608854}"/>
              </a:ext>
            </a:extLst>
          </p:cNvPr>
          <p:cNvSpPr/>
          <p:nvPr userDrawn="1"/>
        </p:nvSpPr>
        <p:spPr>
          <a:xfrm>
            <a:off x="10062518" y="1675446"/>
            <a:ext cx="1279178" cy="12791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标题 1">
            <a:extLst>
              <a:ext uri="{FF2B5EF4-FFF2-40B4-BE49-F238E27FC236}">
                <a16:creationId xmlns:a16="http://schemas.microsoft.com/office/drawing/2014/main" xmlns="" id="{BFAEB5CF-34AC-49E0-88C9-BC61C99E740B}"/>
              </a:ext>
            </a:extLst>
          </p:cNvPr>
          <p:cNvSpPr>
            <a:spLocks noGrp="1"/>
          </p:cNvSpPr>
          <p:nvPr>
            <p:ph type="ctrTitle" hasCustomPrompt="1"/>
          </p:nvPr>
        </p:nvSpPr>
        <p:spPr>
          <a:xfrm>
            <a:off x="4475845" y="2368777"/>
            <a:ext cx="5426076" cy="1621509"/>
          </a:xfrm>
          <a:prstGeom prst="rect">
            <a:avLst/>
          </a:prstGeo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3" name="文本占位符 62">
            <a:extLst>
              <a:ext uri="{FF2B5EF4-FFF2-40B4-BE49-F238E27FC236}">
                <a16:creationId xmlns:a16="http://schemas.microsoft.com/office/drawing/2014/main" xmlns="" id="{E54A68FA-5892-4AED-9D99-BF7746D1E64F}"/>
              </a:ext>
            </a:extLst>
          </p:cNvPr>
          <p:cNvSpPr>
            <a:spLocks noGrp="1"/>
          </p:cNvSpPr>
          <p:nvPr>
            <p:ph type="body" sz="quarter" idx="18" hasCustomPrompt="1"/>
          </p:nvPr>
        </p:nvSpPr>
        <p:spPr>
          <a:xfrm>
            <a:off x="4475845" y="4675013"/>
            <a:ext cx="5426076" cy="310871"/>
          </a:xfrm>
          <a:prstGeom prst="rect">
            <a:avLst/>
          </a:prstGeom>
        </p:spPr>
        <p:txBody>
          <a:bodyPr vert="horz" lIns="91440" tIns="45720" rIns="91440" bIns="45720" rtlCol="0">
            <a:normAutofit/>
          </a:bodyPr>
          <a:lstStyle>
            <a:lvl1pPr marL="0" indent="0" algn="l">
              <a:buNone/>
              <a:defRPr lang="zh-CN" altLang="en-US" sz="15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14" name="文本占位符 13">
            <a:extLst>
              <a:ext uri="{FF2B5EF4-FFF2-40B4-BE49-F238E27FC236}">
                <a16:creationId xmlns:a16="http://schemas.microsoft.com/office/drawing/2014/main" xmlns="" id="{897B519E-C472-4AAF-98C8-9ED2D16BEA05}"/>
              </a:ext>
            </a:extLst>
          </p:cNvPr>
          <p:cNvSpPr>
            <a:spLocks noGrp="1"/>
          </p:cNvSpPr>
          <p:nvPr>
            <p:ph type="body" sz="quarter" idx="10" hasCustomPrompt="1"/>
          </p:nvPr>
        </p:nvSpPr>
        <p:spPr>
          <a:xfrm>
            <a:off x="4475846" y="4378742"/>
            <a:ext cx="5426076" cy="296271"/>
          </a:xfrm>
          <a:prstGeom prst="rect">
            <a:avLst/>
          </a:prstGeom>
        </p:spPr>
        <p:txBody>
          <a:bodyPr vert="horz" anchor="ctr">
            <a:noAutofit/>
          </a:bodyPr>
          <a:lstStyle>
            <a:lvl1pPr marL="0" indent="0" algn="l">
              <a:buNone/>
              <a:defRPr sz="1500" b="0">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标题占位符 1">
            <a:extLst>
              <a:ext uri="{FF2B5EF4-FFF2-40B4-BE49-F238E27FC236}">
                <a16:creationId xmlns:a16="http://schemas.microsoft.com/office/drawing/2014/main" xmlns="" id="{A3A308DC-D9A2-4CD1-A67D-C113A4C863ED}"/>
              </a:ext>
            </a:extLst>
          </p:cNvPr>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10" name="文本占位符 2">
            <a:extLst>
              <a:ext uri="{FF2B5EF4-FFF2-40B4-BE49-F238E27FC236}">
                <a16:creationId xmlns:a16="http://schemas.microsoft.com/office/drawing/2014/main" xmlns="" id="{91EBDFE1-4735-40CD-9A9A-D6CDB8908534}"/>
              </a:ext>
            </a:extLst>
          </p:cNvPr>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cxnSp>
        <p:nvCxnSpPr>
          <p:cNvPr id="11" name="直接连接符 10">
            <a:extLst>
              <a:ext uri="{FF2B5EF4-FFF2-40B4-BE49-F238E27FC236}">
                <a16:creationId xmlns:a16="http://schemas.microsoft.com/office/drawing/2014/main" xmlns="" id="{6A84999E-46D2-4DF8-B5CF-032EE8420F42}"/>
              </a:ext>
            </a:extLst>
          </p:cNvPr>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日期占位符 3">
            <a:extLst>
              <a:ext uri="{FF2B5EF4-FFF2-40B4-BE49-F238E27FC236}">
                <a16:creationId xmlns:a16="http://schemas.microsoft.com/office/drawing/2014/main" xmlns="" id="{2078AD44-CFA4-4130-BF7C-4419FB83BDE0}"/>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pPr/>
              <a:t>2018/12/29</a:t>
            </a:fld>
            <a:endParaRPr lang="zh-CN" altLang="en-US"/>
          </a:p>
        </p:txBody>
      </p:sp>
      <p:sp>
        <p:nvSpPr>
          <p:cNvPr id="13" name="页脚占位符 4">
            <a:extLst>
              <a:ext uri="{FF2B5EF4-FFF2-40B4-BE49-F238E27FC236}">
                <a16:creationId xmlns:a16="http://schemas.microsoft.com/office/drawing/2014/main" xmlns="" id="{34C36216-262D-4DB0-A11F-8AB8BAF24643}"/>
              </a:ext>
            </a:extLst>
          </p:cNvPr>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dirty="0"/>
              <a:t>www.islide.cc</a:t>
            </a:r>
            <a:endParaRPr lang="zh-CN" altLang="en-US" dirty="0"/>
          </a:p>
        </p:txBody>
      </p:sp>
      <p:sp>
        <p:nvSpPr>
          <p:cNvPr id="14" name="灯片编号占位符 5">
            <a:extLst>
              <a:ext uri="{FF2B5EF4-FFF2-40B4-BE49-F238E27FC236}">
                <a16:creationId xmlns:a16="http://schemas.microsoft.com/office/drawing/2014/main" xmlns="" id="{CAE28F09-5D32-456A-984D-F19C5147AB8D}"/>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62" r:id="rId3"/>
    <p:sldLayoutId id="2147483663"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15" userDrawn="1">
          <p15:clr>
            <a:srgbClr val="F26B43"/>
          </p15:clr>
        </p15:guide>
        <p15:guide id="2" pos="7257" userDrawn="1">
          <p15:clr>
            <a:srgbClr val="F26B43"/>
          </p15:clr>
        </p15:guide>
        <p15:guide id="3" orient="horz" pos="648" userDrawn="1">
          <p15:clr>
            <a:srgbClr val="F26B43"/>
          </p15:clr>
        </p15:guide>
        <p15:guide id="4" orient="horz" pos="708" userDrawn="1">
          <p15:clr>
            <a:srgbClr val="F26B43"/>
          </p15:clr>
        </p15:guide>
        <p15:guide id="5" orient="horz" pos="3931" userDrawn="1">
          <p15:clr>
            <a:srgbClr val="F26B43"/>
          </p15:clr>
        </p15:guide>
        <p15:guide id="6" orient="horz" pos="387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2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6.xml"/><Relationship Id="rId1" Type="http://schemas.openxmlformats.org/officeDocument/2006/relationships/themeOverride" Target="../theme/themeOverride2.xml"/><Relationship Id="rId5" Type="http://schemas.openxmlformats.org/officeDocument/2006/relationships/image" Target="../media/image2.png"/><Relationship Id="rId4" Type="http://schemas.openxmlformats.org/officeDocument/2006/relationships/image" Target="../media/image30.jpe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a:extLst>
              <a:ext uri="{FF2B5EF4-FFF2-40B4-BE49-F238E27FC236}">
                <a16:creationId xmlns:a16="http://schemas.microsoft.com/office/drawing/2014/main" xmlns="" id="{1FA765BD-3A33-4284-A5AE-D7A43A46A324}"/>
              </a:ext>
            </a:extLst>
          </p:cNvPr>
          <p:cNvGrpSpPr/>
          <p:nvPr/>
        </p:nvGrpSpPr>
        <p:grpSpPr>
          <a:xfrm>
            <a:off x="1093334" y="5112124"/>
            <a:ext cx="2474582" cy="952873"/>
            <a:chOff x="2383834" y="4961879"/>
            <a:chExt cx="2518367" cy="969735"/>
          </a:xfrm>
        </p:grpSpPr>
        <p:grpSp>
          <p:nvGrpSpPr>
            <p:cNvPr id="11" name="组合 10">
              <a:extLst>
                <a:ext uri="{FF2B5EF4-FFF2-40B4-BE49-F238E27FC236}">
                  <a16:creationId xmlns:a16="http://schemas.microsoft.com/office/drawing/2014/main" xmlns="" id="{C3538ADF-DB82-4853-A55D-F1246F5D0D63}"/>
                </a:ext>
              </a:extLst>
            </p:cNvPr>
            <p:cNvGrpSpPr/>
            <p:nvPr/>
          </p:nvGrpSpPr>
          <p:grpSpPr>
            <a:xfrm>
              <a:off x="2396533" y="4961879"/>
              <a:ext cx="2505668" cy="969735"/>
              <a:chOff x="5139956" y="1908357"/>
              <a:chExt cx="3957318" cy="1423337"/>
            </a:xfrm>
          </p:grpSpPr>
          <p:grpSp>
            <p:nvGrpSpPr>
              <p:cNvPr id="16" name="组合 15">
                <a:extLst>
                  <a:ext uri="{FF2B5EF4-FFF2-40B4-BE49-F238E27FC236}">
                    <a16:creationId xmlns:a16="http://schemas.microsoft.com/office/drawing/2014/main" xmlns="" id="{1A952876-E0F4-49DD-89E7-C77A8933AB79}"/>
                  </a:ext>
                </a:extLst>
              </p:cNvPr>
              <p:cNvGrpSpPr/>
              <p:nvPr/>
            </p:nvGrpSpPr>
            <p:grpSpPr>
              <a:xfrm>
                <a:off x="5139956" y="2066117"/>
                <a:ext cx="3957318" cy="1265577"/>
                <a:chOff x="1" y="2662635"/>
                <a:chExt cx="3766541" cy="1473715"/>
              </a:xfrm>
            </p:grpSpPr>
            <p:sp>
              <p:nvSpPr>
                <p:cNvPr id="21" name="文本框 20">
                  <a:extLst>
                    <a:ext uri="{FF2B5EF4-FFF2-40B4-BE49-F238E27FC236}">
                      <a16:creationId xmlns:a16="http://schemas.microsoft.com/office/drawing/2014/main" xmlns="" id="{CA614439-BE79-4DD5-B998-190D717C7EB8}"/>
                    </a:ext>
                  </a:extLst>
                </p:cNvPr>
                <p:cNvSpPr txBox="1"/>
                <p:nvPr/>
              </p:nvSpPr>
              <p:spPr>
                <a:xfrm>
                  <a:off x="1" y="3229398"/>
                  <a:ext cx="3766541" cy="906952"/>
                </a:xfrm>
                <a:prstGeom prst="rect">
                  <a:avLst/>
                </a:prstGeom>
                <a:noFill/>
              </p:spPr>
              <p:txBody>
                <a:bodyPr wrap="none" rtlCol="0">
                  <a:prstTxWarp prst="textPlain">
                    <a:avLst/>
                  </a:prstTxWarp>
                  <a:spAutoFit/>
                </a:bodyPr>
                <a:lstStyle/>
                <a:p>
                  <a:r>
                    <a:rPr lang="en-US" altLang="zh-CN" sz="16600" b="1" dirty="0">
                      <a:solidFill>
                        <a:schemeClr val="bg1"/>
                      </a:solidFill>
                      <a:latin typeface="+mn-lt"/>
                    </a:rPr>
                    <a:t>REPORT</a:t>
                  </a:r>
                  <a:endParaRPr lang="zh-CN" altLang="en-US" sz="16600" b="1" dirty="0">
                    <a:solidFill>
                      <a:schemeClr val="bg1"/>
                    </a:solidFill>
                    <a:latin typeface="+mn-lt"/>
                  </a:endParaRPr>
                </a:p>
              </p:txBody>
            </p:sp>
            <p:sp>
              <p:nvSpPr>
                <p:cNvPr id="22" name="矩形 21">
                  <a:extLst>
                    <a:ext uri="{FF2B5EF4-FFF2-40B4-BE49-F238E27FC236}">
                      <a16:creationId xmlns:a16="http://schemas.microsoft.com/office/drawing/2014/main" xmlns="" id="{917E3518-E251-4E7B-9C88-524F00235DFD}"/>
                    </a:ext>
                  </a:extLst>
                </p:cNvPr>
                <p:cNvSpPr/>
                <p:nvPr/>
              </p:nvSpPr>
              <p:spPr>
                <a:xfrm>
                  <a:off x="1" y="2662635"/>
                  <a:ext cx="1841176" cy="321360"/>
                </a:xfrm>
                <a:prstGeom prst="rect">
                  <a:avLst/>
                </a:prstGeom>
                <a:noFill/>
              </p:spPr>
              <p:txBody>
                <a:bodyPr wrap="none" numCol="1" rtlCol="0">
                  <a:prstTxWarp prst="textPlain">
                    <a:avLst/>
                  </a:prstTxWarp>
                  <a:spAutoFit/>
                </a:bodyPr>
                <a:lstStyle/>
                <a:p>
                  <a:pPr lvl="0"/>
                  <a:r>
                    <a:rPr lang="en-US" altLang="zh-CN" sz="16600" dirty="0">
                      <a:solidFill>
                        <a:schemeClr val="bg1"/>
                      </a:solidFill>
                    </a:rPr>
                    <a:t>FUDAN UNIV</a:t>
                  </a:r>
                  <a:endParaRPr lang="en-US" altLang="zh-CN" sz="16600" noProof="0" dirty="0">
                    <a:solidFill>
                      <a:schemeClr val="bg1"/>
                    </a:solidFill>
                    <a:latin typeface="+mn-lt"/>
                  </a:endParaRPr>
                </a:p>
              </p:txBody>
            </p:sp>
          </p:grpSp>
          <p:sp>
            <p:nvSpPr>
              <p:cNvPr id="17" name="文本框 16">
                <a:extLst>
                  <a:ext uri="{FF2B5EF4-FFF2-40B4-BE49-F238E27FC236}">
                    <a16:creationId xmlns:a16="http://schemas.microsoft.com/office/drawing/2014/main" xmlns="" id="{29EFAEA8-A3B6-47E9-BF82-C40C9FDACB10}"/>
                  </a:ext>
                </a:extLst>
              </p:cNvPr>
              <p:cNvSpPr txBox="1"/>
              <p:nvPr/>
            </p:nvSpPr>
            <p:spPr>
              <a:xfrm>
                <a:off x="7457736" y="1908357"/>
                <a:ext cx="1519191" cy="521934"/>
              </a:xfrm>
              <a:prstGeom prst="rect">
                <a:avLst/>
              </a:prstGeom>
              <a:noFill/>
            </p:spPr>
            <p:txBody>
              <a:bodyPr wrap="none" rtlCol="0">
                <a:prstTxWarp prst="textPlain">
                  <a:avLst/>
                </a:prstTxWarp>
                <a:spAutoFit/>
              </a:bodyPr>
              <a:lstStyle/>
              <a:p>
                <a:r>
                  <a:rPr lang="en-US" altLang="zh-CN" sz="9600" dirty="0">
                    <a:solidFill>
                      <a:schemeClr val="bg1"/>
                    </a:solidFill>
                    <a:latin typeface="Impact" panose="020B0806030902050204" pitchFamily="34" charset="0"/>
                  </a:rPr>
                  <a:t>2018</a:t>
                </a:r>
                <a:endParaRPr lang="zh-CN" altLang="en-US" sz="9600" dirty="0">
                  <a:solidFill>
                    <a:schemeClr val="bg1"/>
                  </a:solidFill>
                  <a:latin typeface="Impact" panose="020B0806030902050204" pitchFamily="34" charset="0"/>
                </a:endParaRPr>
              </a:p>
            </p:txBody>
          </p:sp>
        </p:grpSp>
        <p:cxnSp>
          <p:nvCxnSpPr>
            <p:cNvPr id="12" name="直接连接符 11">
              <a:extLst>
                <a:ext uri="{FF2B5EF4-FFF2-40B4-BE49-F238E27FC236}">
                  <a16:creationId xmlns:a16="http://schemas.microsoft.com/office/drawing/2014/main" xmlns="" id="{B39867D7-FA11-4E96-8335-ED02191C2349}"/>
                </a:ext>
              </a:extLst>
            </p:cNvPr>
            <p:cNvCxnSpPr/>
            <p:nvPr/>
          </p:nvCxnSpPr>
          <p:spPr>
            <a:xfrm>
              <a:off x="2383834" y="4961879"/>
              <a:ext cx="14261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xmlns="" id="{1E6A353B-DD72-4658-8E5B-8F4C3880296B}"/>
                </a:ext>
              </a:extLst>
            </p:cNvPr>
            <p:cNvCxnSpPr/>
            <p:nvPr/>
          </p:nvCxnSpPr>
          <p:spPr>
            <a:xfrm>
              <a:off x="2383834" y="5317480"/>
              <a:ext cx="14261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椭圆 3">
            <a:extLst>
              <a:ext uri="{FF2B5EF4-FFF2-40B4-BE49-F238E27FC236}">
                <a16:creationId xmlns:a16="http://schemas.microsoft.com/office/drawing/2014/main" xmlns="" id="{9783870B-2270-46BD-B3F9-0C373B915E77}"/>
              </a:ext>
            </a:extLst>
          </p:cNvPr>
          <p:cNvSpPr/>
          <p:nvPr/>
        </p:nvSpPr>
        <p:spPr>
          <a:xfrm>
            <a:off x="10010814" y="4200336"/>
            <a:ext cx="1150294" cy="1150294"/>
          </a:xfrm>
          <a:prstGeom prst="ellipse">
            <a:avLst/>
          </a:prstGeom>
          <a:solidFill>
            <a:srgbClr val="FFB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副标题 4">
            <a:extLst>
              <a:ext uri="{FF2B5EF4-FFF2-40B4-BE49-F238E27FC236}">
                <a16:creationId xmlns:a16="http://schemas.microsoft.com/office/drawing/2014/main" xmlns="" id="{3AA8C298-3BAB-4B26-9478-AADE848F037C}"/>
              </a:ext>
            </a:extLst>
          </p:cNvPr>
          <p:cNvSpPr>
            <a:spLocks noGrp="1"/>
          </p:cNvSpPr>
          <p:nvPr>
            <p:ph type="subTitle" idx="1"/>
          </p:nvPr>
        </p:nvSpPr>
        <p:spPr>
          <a:xfrm>
            <a:off x="3845397" y="3979808"/>
            <a:ext cx="5430120" cy="558799"/>
          </a:xfrm>
        </p:spPr>
        <p:txBody>
          <a:bodyPr>
            <a:normAutofit/>
          </a:bodyPr>
          <a:lstStyle/>
          <a:p>
            <a:r>
              <a:rPr lang="en-US" altLang="zh-CN" sz="2400" dirty="0" smtClean="0"/>
              <a:t>CVPR2017</a:t>
            </a:r>
            <a:endParaRPr lang="en-US" altLang="zh-CN" sz="2400" dirty="0"/>
          </a:p>
        </p:txBody>
      </p:sp>
      <p:sp>
        <p:nvSpPr>
          <p:cNvPr id="24" name="标题 3">
            <a:extLst>
              <a:ext uri="{FF2B5EF4-FFF2-40B4-BE49-F238E27FC236}">
                <a16:creationId xmlns:a16="http://schemas.microsoft.com/office/drawing/2014/main" xmlns="" id="{5A0523BD-6589-42CF-9DC2-F4EB1CFAB751}"/>
              </a:ext>
            </a:extLst>
          </p:cNvPr>
          <p:cNvSpPr>
            <a:spLocks noGrp="1"/>
          </p:cNvSpPr>
          <p:nvPr>
            <p:ph type="ctrTitle"/>
          </p:nvPr>
        </p:nvSpPr>
        <p:spPr>
          <a:xfrm>
            <a:off x="3845397" y="2648511"/>
            <a:ext cx="5430120" cy="1331298"/>
          </a:xfrm>
        </p:spPr>
        <p:txBody>
          <a:bodyPr>
            <a:normAutofit/>
          </a:bodyPr>
          <a:lstStyle/>
          <a:p>
            <a:r>
              <a:rPr lang="en-US" altLang="zh-CN" sz="4400" dirty="0" smtClean="0"/>
              <a:t>Find Tiny Faces</a:t>
            </a:r>
            <a:endParaRPr lang="zh-CN" altLang="en-US" sz="4400" dirty="0"/>
          </a:p>
        </p:txBody>
      </p:sp>
      <p:sp>
        <p:nvSpPr>
          <p:cNvPr id="25" name="文本占位符 5">
            <a:extLst>
              <a:ext uri="{FF2B5EF4-FFF2-40B4-BE49-F238E27FC236}">
                <a16:creationId xmlns:a16="http://schemas.microsoft.com/office/drawing/2014/main" xmlns="" id="{56258B9F-5984-4DCA-8C80-A44B72B7BD0E}"/>
              </a:ext>
            </a:extLst>
          </p:cNvPr>
          <p:cNvSpPr>
            <a:spLocks noGrp="1"/>
          </p:cNvSpPr>
          <p:nvPr>
            <p:ph type="body" sz="quarter" idx="10"/>
          </p:nvPr>
        </p:nvSpPr>
        <p:spPr>
          <a:xfrm>
            <a:off x="3845397" y="4940927"/>
            <a:ext cx="5430120" cy="296271"/>
          </a:xfrm>
        </p:spPr>
        <p:txBody>
          <a:bodyPr/>
          <a:lstStyle/>
          <a:p>
            <a:r>
              <a:rPr lang="zh-CN" altLang="en-US" sz="2000" dirty="0" smtClean="0"/>
              <a:t>毛倩倩</a:t>
            </a:r>
            <a:r>
              <a:rPr lang="en-US" altLang="zh-CN" sz="2000" dirty="0"/>
              <a:t> </a:t>
            </a:r>
            <a:r>
              <a:rPr lang="en-US" altLang="zh-CN" sz="2000" dirty="0" smtClean="0"/>
              <a:t>18210860027</a:t>
            </a:r>
          </a:p>
        </p:txBody>
      </p:sp>
      <p:pic>
        <p:nvPicPr>
          <p:cNvPr id="6" name="图片占位符 5" descr="图片包含 建筑物, 户外, 天空&#10;&#10;自动生成的说明">
            <a:extLst>
              <a:ext uri="{FF2B5EF4-FFF2-40B4-BE49-F238E27FC236}">
                <a16:creationId xmlns:a16="http://schemas.microsoft.com/office/drawing/2014/main" xmlns="" id="{C3EE1794-A583-41E0-9B34-BBCCA706A051}"/>
              </a:ext>
            </a:extLst>
          </p:cNvPr>
          <p:cNvPicPr>
            <a:picLocks noGrp="1" noChangeAspect="1"/>
          </p:cNvPicPr>
          <p:nvPr>
            <p:ph type="pic" sz="quarter" idx="12"/>
          </p:nvPr>
        </p:nvPicPr>
        <p:blipFill>
          <a:blip r:embed="rId4" cstate="email">
            <a:extLst>
              <a:ext uri="{28A0092B-C50C-407E-A947-70E740481C1C}">
                <a14:useLocalDpi xmlns:a14="http://schemas.microsoft.com/office/drawing/2010/main" val="0"/>
              </a:ext>
            </a:extLst>
          </a:blip>
          <a:srcRect/>
          <a:stretch>
            <a:fillRect/>
          </a:stretch>
        </p:blipFill>
        <p:spPr/>
      </p:pic>
      <p:sp>
        <p:nvSpPr>
          <p:cNvPr id="20" name="椭圆 19">
            <a:extLst/>
          </p:cNvPr>
          <p:cNvSpPr/>
          <p:nvPr/>
        </p:nvSpPr>
        <p:spPr>
          <a:xfrm>
            <a:off x="1070757" y="2283148"/>
            <a:ext cx="1150294" cy="1150294"/>
          </a:xfrm>
          <a:prstGeom prst="ellipse">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altLang="zh-CN" sz="2800" dirty="0">
              <a:solidFill>
                <a:schemeClr val="bg1">
                  <a:lumMod val="65000"/>
                </a:schemeClr>
              </a:solidFill>
              <a:latin typeface="Impact" panose="020B0806030902050204" pitchFamily="34" charset="0"/>
            </a:endParaRPr>
          </a:p>
          <a:p>
            <a:pPr algn="ctr"/>
            <a:endParaRPr lang="zh-CN" altLang="en-US" sz="700" dirty="0">
              <a:solidFill>
                <a:schemeClr val="bg1">
                  <a:lumMod val="65000"/>
                </a:schemeClr>
              </a:solidFill>
              <a:latin typeface="Impact" panose="020B0806030902050204" pitchFamily="34" charset="0"/>
            </a:endParaRPr>
          </a:p>
        </p:txBody>
      </p:sp>
      <p:pic>
        <p:nvPicPr>
          <p:cNvPr id="18" name="图片 17" descr="图片包含 户外, 标牌&#10;&#10;自动生成的说明">
            <a:extLst>
              <a:ext uri="{FF2B5EF4-FFF2-40B4-BE49-F238E27FC236}">
                <a16:creationId xmlns:a16="http://schemas.microsoft.com/office/drawing/2014/main" xmlns="" id="{0E5DDF5B-FBD7-4927-8238-5BCE26B2538A}"/>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1135104" y="2372357"/>
            <a:ext cx="1021600" cy="1019781"/>
          </a:xfrm>
          <a:prstGeom prst="rect">
            <a:avLst/>
          </a:prstGeom>
        </p:spPr>
      </p:pic>
    </p:spTree>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a:t>超列</a:t>
            </a:r>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10</a:t>
            </a:fld>
            <a:endParaRPr lang="zh-CN" altLang="en-US" dirty="0"/>
          </a:p>
        </p:txBody>
      </p:sp>
      <p:pic>
        <p:nvPicPr>
          <p:cNvPr id="5" name="图片 4"/>
          <p:cNvPicPr>
            <a:picLocks noChangeAspect="1"/>
          </p:cNvPicPr>
          <p:nvPr/>
        </p:nvPicPr>
        <p:blipFill>
          <a:blip r:embed="rId3"/>
          <a:stretch>
            <a:fillRect/>
          </a:stretch>
        </p:blipFill>
        <p:spPr>
          <a:xfrm>
            <a:off x="2772567" y="2012210"/>
            <a:ext cx="6645276" cy="4278128"/>
          </a:xfrm>
          <a:prstGeom prst="rect">
            <a:avLst/>
          </a:prstGeom>
        </p:spPr>
      </p:pic>
      <p:sp>
        <p:nvSpPr>
          <p:cNvPr id="6" name="文本框 5"/>
          <p:cNvSpPr txBox="1"/>
          <p:nvPr/>
        </p:nvSpPr>
        <p:spPr>
          <a:xfrm>
            <a:off x="1905591" y="1303385"/>
            <a:ext cx="4189614" cy="461665"/>
          </a:xfrm>
          <a:prstGeom prst="rect">
            <a:avLst/>
          </a:prstGeom>
          <a:noFill/>
        </p:spPr>
        <p:txBody>
          <a:bodyPr wrap="square" rtlCol="0">
            <a:spAutoFit/>
          </a:bodyPr>
          <a:lstStyle/>
          <a:p>
            <a:r>
              <a:rPr lang="zh-CN" altLang="en-US" sz="2400" dirty="0" smtClean="0"/>
              <a:t>超列原理示例图：</a:t>
            </a:r>
            <a:endParaRPr lang="zh-CN" altLang="en-US" sz="2400" dirty="0"/>
          </a:p>
        </p:txBody>
      </p:sp>
    </p:spTree>
    <p:extLst>
      <p:ext uri="{BB962C8B-B14F-4D97-AF65-F5344CB8AC3E}">
        <p14:creationId xmlns:p14="http://schemas.microsoft.com/office/powerpoint/2010/main" val="3196506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smtClean="0"/>
              <a:t>中心凹描述符</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dirty="0"/>
          </a:p>
        </p:txBody>
      </p:sp>
      <p:pic>
        <p:nvPicPr>
          <p:cNvPr id="7" name="图片 6"/>
          <p:cNvPicPr>
            <a:picLocks noChangeAspect="1"/>
          </p:cNvPicPr>
          <p:nvPr/>
        </p:nvPicPr>
        <p:blipFill rotWithShape="1">
          <a:blip r:embed="rId3" cstate="email">
            <a:extLst>
              <a:ext uri="{28A0092B-C50C-407E-A947-70E740481C1C}">
                <a14:useLocalDpi xmlns:a14="http://schemas.microsoft.com/office/drawing/2010/main" val="0"/>
              </a:ext>
            </a:extLst>
          </a:blip>
          <a:srcRect/>
          <a:stretch/>
        </p:blipFill>
        <p:spPr>
          <a:xfrm>
            <a:off x="3451756" y="2102492"/>
            <a:ext cx="5692243" cy="4677434"/>
          </a:xfrm>
          <a:prstGeom prst="rect">
            <a:avLst/>
          </a:prstGeom>
        </p:spPr>
      </p:pic>
      <p:sp>
        <p:nvSpPr>
          <p:cNvPr id="8" name="矩形 7"/>
          <p:cNvSpPr/>
          <p:nvPr/>
        </p:nvSpPr>
        <p:spPr>
          <a:xfrm>
            <a:off x="3386771" y="1640827"/>
            <a:ext cx="5416868" cy="461665"/>
          </a:xfrm>
          <a:prstGeom prst="rect">
            <a:avLst/>
          </a:prstGeom>
        </p:spPr>
        <p:txBody>
          <a:bodyPr wrap="none">
            <a:spAutoFit/>
          </a:bodyPr>
          <a:lstStyle/>
          <a:p>
            <a:r>
              <a:rPr lang="zh-CN" altLang="en-US" sz="2400" dirty="0"/>
              <a:t>从深度模型的多个层中提取的特征模板</a:t>
            </a:r>
          </a:p>
        </p:txBody>
      </p:sp>
    </p:spTree>
    <p:extLst>
      <p:ext uri="{BB962C8B-B14F-4D97-AF65-F5344CB8AC3E}">
        <p14:creationId xmlns:p14="http://schemas.microsoft.com/office/powerpoint/2010/main" val="12140160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a:t>探究实验</a:t>
            </a:r>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12</a:t>
            </a:fld>
            <a:endParaRPr lang="zh-CN" altLang="en-US" dirty="0"/>
          </a:p>
        </p:txBody>
      </p:sp>
      <p:sp>
        <p:nvSpPr>
          <p:cNvPr id="8" name="矩形 7"/>
          <p:cNvSpPr/>
          <p:nvPr/>
        </p:nvSpPr>
        <p:spPr>
          <a:xfrm>
            <a:off x="1811739" y="1873584"/>
            <a:ext cx="8566931" cy="3970318"/>
          </a:xfrm>
          <a:prstGeom prst="rect">
            <a:avLst/>
          </a:prstGeom>
        </p:spPr>
        <p:txBody>
          <a:bodyPr wrap="square">
            <a:spAutoFit/>
          </a:bodyPr>
          <a:lstStyle/>
          <a:p>
            <a:pPr>
              <a:lnSpc>
                <a:spcPct val="150000"/>
              </a:lnSpc>
            </a:pPr>
            <a:r>
              <a:rPr lang="zh-CN" altLang="en-US" sz="2400" b="1" dirty="0" smtClean="0"/>
              <a:t>问题：</a:t>
            </a:r>
            <a:r>
              <a:rPr lang="zh-CN" altLang="en-US" sz="2400" dirty="0" smtClean="0"/>
              <a:t>找到固定大小（</a:t>
            </a:r>
            <a:r>
              <a:rPr lang="en-US" altLang="zh-CN" sz="2400" dirty="0" smtClean="0"/>
              <a:t>25</a:t>
            </a:r>
            <a:r>
              <a:rPr lang="zh-CN" altLang="en-US" sz="2400" dirty="0" smtClean="0"/>
              <a:t>*</a:t>
            </a:r>
            <a:r>
              <a:rPr lang="en-US" altLang="zh-CN" sz="2400" dirty="0" smtClean="0"/>
              <a:t>20</a:t>
            </a:r>
            <a:r>
              <a:rPr lang="zh-CN" altLang="en-US" sz="2400" dirty="0" smtClean="0"/>
              <a:t>）的小人脸的最佳方式是什么？</a:t>
            </a:r>
            <a:endParaRPr lang="en-US" altLang="zh-CN" sz="2400" dirty="0" smtClean="0"/>
          </a:p>
          <a:p>
            <a:pPr>
              <a:lnSpc>
                <a:spcPct val="150000"/>
              </a:lnSpc>
            </a:pPr>
            <a:endParaRPr lang="en-US" altLang="zh-CN" sz="2400" dirty="0" smtClean="0"/>
          </a:p>
          <a:p>
            <a:pPr>
              <a:lnSpc>
                <a:spcPct val="150000"/>
              </a:lnSpc>
            </a:pPr>
            <a:r>
              <a:rPr lang="zh-CN" altLang="en-US" sz="2400" b="1" dirty="0"/>
              <a:t>策略</a:t>
            </a:r>
            <a:r>
              <a:rPr lang="zh-CN" altLang="en-US" sz="2400" b="1" dirty="0" smtClean="0"/>
              <a:t>：</a:t>
            </a:r>
            <a:endParaRPr lang="en-US" altLang="zh-CN" sz="2400" b="1" dirty="0" smtClean="0"/>
          </a:p>
          <a:p>
            <a:pPr marL="342900" indent="-342900">
              <a:lnSpc>
                <a:spcPct val="150000"/>
              </a:lnSpc>
              <a:buFont typeface="Wingdings" panose="05000000000000000000" pitchFamily="2" charset="2"/>
              <a:buChar char="l"/>
            </a:pPr>
            <a:r>
              <a:rPr lang="zh-CN" altLang="en-US" sz="2400" dirty="0" smtClean="0"/>
              <a:t>使用 </a:t>
            </a:r>
            <a:r>
              <a:rPr lang="en-US" altLang="zh-CN" sz="2400" dirty="0"/>
              <a:t>t</a:t>
            </a:r>
            <a:r>
              <a:rPr lang="en-US" altLang="zh-CN" sz="2400" dirty="0" smtClean="0"/>
              <a:t>( h, w, </a:t>
            </a:r>
            <a:r>
              <a:rPr lang="el-GR" altLang="zh-CN" sz="2400" dirty="0" smtClean="0"/>
              <a:t>σ</a:t>
            </a:r>
            <a:r>
              <a:rPr lang="el-GR" altLang="zh-CN" sz="2400" dirty="0"/>
              <a:t>) </a:t>
            </a:r>
            <a:r>
              <a:rPr lang="zh-CN" altLang="en-US" sz="2400" dirty="0"/>
              <a:t>描述一个模板，该模板用于检测 </a:t>
            </a:r>
            <a:r>
              <a:rPr lang="en-US" altLang="zh-CN" sz="2400" dirty="0"/>
              <a:t>t(h/</a:t>
            </a:r>
            <a:r>
              <a:rPr lang="el-GR" altLang="zh-CN" sz="2400" dirty="0"/>
              <a:t>σ,</a:t>
            </a:r>
            <a:r>
              <a:rPr lang="en-US" altLang="zh-CN" sz="2400" dirty="0"/>
              <a:t>w/</a:t>
            </a:r>
            <a:r>
              <a:rPr lang="el-GR" altLang="zh-CN" sz="2400" dirty="0"/>
              <a:t>σ) </a:t>
            </a:r>
            <a:r>
              <a:rPr lang="zh-CN" altLang="en-US" sz="2400" dirty="0"/>
              <a:t>大小的人脸。例如：</a:t>
            </a:r>
            <a:r>
              <a:rPr lang="en-US" altLang="zh-CN" sz="2400" dirty="0"/>
              <a:t>t(125,100,0.5) </a:t>
            </a:r>
            <a:r>
              <a:rPr lang="zh-CN" altLang="en-US" sz="2400" dirty="0"/>
              <a:t>表示在</a:t>
            </a:r>
            <a:r>
              <a:rPr lang="en-US" altLang="zh-CN" sz="2400" dirty="0"/>
              <a:t>0.5</a:t>
            </a:r>
            <a:r>
              <a:rPr lang="zh-CN" altLang="en-US" sz="2400" dirty="0"/>
              <a:t>的分辨率上检测 </a:t>
            </a:r>
            <a:r>
              <a:rPr lang="en-US" altLang="zh-CN" sz="2400" dirty="0"/>
              <a:t>250×200 </a:t>
            </a:r>
            <a:r>
              <a:rPr lang="zh-CN" altLang="en-US" sz="2400" dirty="0"/>
              <a:t>大小的人</a:t>
            </a:r>
            <a:r>
              <a:rPr lang="zh-CN" altLang="en-US" sz="2400" dirty="0" smtClean="0"/>
              <a:t>脸</a:t>
            </a:r>
            <a:endParaRPr lang="en-US" altLang="zh-CN" sz="2400" dirty="0" smtClean="0"/>
          </a:p>
          <a:p>
            <a:pPr marL="342900" indent="-342900">
              <a:lnSpc>
                <a:spcPct val="150000"/>
              </a:lnSpc>
              <a:buFont typeface="Wingdings" panose="05000000000000000000" pitchFamily="2" charset="2"/>
              <a:buChar char="l"/>
            </a:pPr>
            <a:r>
              <a:rPr lang="zh-CN" altLang="en-US" sz="2400" dirty="0"/>
              <a:t>采用</a:t>
            </a:r>
            <a:r>
              <a:rPr lang="en-US" altLang="zh-CN" sz="2400" dirty="0"/>
              <a:t>ResNet-50</a:t>
            </a:r>
            <a:r>
              <a:rPr lang="zh-CN" altLang="en-US" sz="2400" dirty="0"/>
              <a:t>的</a:t>
            </a:r>
            <a:r>
              <a:rPr lang="en-US" altLang="zh-CN" sz="2400" dirty="0"/>
              <a:t>FCN</a:t>
            </a:r>
            <a:r>
              <a:rPr lang="zh-CN" altLang="en-US" sz="2400" dirty="0"/>
              <a:t>结构，输出二分类概率图</a:t>
            </a:r>
          </a:p>
        </p:txBody>
      </p:sp>
    </p:spTree>
    <p:extLst>
      <p:ext uri="{BB962C8B-B14F-4D97-AF65-F5344CB8AC3E}">
        <p14:creationId xmlns:p14="http://schemas.microsoft.com/office/powerpoint/2010/main" val="2348241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a:t>探究</a:t>
            </a:r>
            <a:r>
              <a:rPr lang="zh-CN" altLang="en-US" dirty="0" smtClean="0"/>
              <a:t>实验</a:t>
            </a:r>
            <a:r>
              <a:rPr lang="en-US" altLang="zh-CN" dirty="0" smtClean="0"/>
              <a:t>·</a:t>
            </a:r>
            <a:r>
              <a:rPr lang="zh-CN" altLang="en-US" dirty="0" smtClean="0"/>
              <a:t>上下文信息</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13</a:t>
            </a:fld>
            <a:endParaRPr lang="zh-CN" altLang="en-US" dirty="0"/>
          </a:p>
        </p:txBody>
      </p:sp>
      <p:pic>
        <p:nvPicPr>
          <p:cNvPr id="3" name="图片 2"/>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795549" y="1148305"/>
            <a:ext cx="8477262" cy="5709696"/>
          </a:xfrm>
          <a:prstGeom prst="rect">
            <a:avLst/>
          </a:prstGeom>
        </p:spPr>
      </p:pic>
      <p:sp>
        <p:nvSpPr>
          <p:cNvPr id="5" name="文本框 4"/>
          <p:cNvSpPr txBox="1"/>
          <p:nvPr/>
        </p:nvSpPr>
        <p:spPr>
          <a:xfrm>
            <a:off x="929515" y="2460567"/>
            <a:ext cx="400521" cy="1200329"/>
          </a:xfrm>
          <a:prstGeom prst="rect">
            <a:avLst/>
          </a:prstGeom>
          <a:noFill/>
        </p:spPr>
        <p:txBody>
          <a:bodyPr vert="horz" wrap="square" rtlCol="0">
            <a:spAutoFit/>
          </a:bodyPr>
          <a:lstStyle/>
          <a:p>
            <a:r>
              <a:rPr lang="zh-CN" altLang="en-US" sz="2400" dirty="0" smtClean="0"/>
              <a:t>感受野</a:t>
            </a:r>
            <a:endParaRPr lang="zh-CN" altLang="en-US" sz="2400" dirty="0"/>
          </a:p>
        </p:txBody>
      </p:sp>
    </p:spTree>
    <p:extLst>
      <p:ext uri="{BB962C8B-B14F-4D97-AF65-F5344CB8AC3E}">
        <p14:creationId xmlns:p14="http://schemas.microsoft.com/office/powerpoint/2010/main" val="7977750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a:t>探究</a:t>
            </a:r>
            <a:r>
              <a:rPr lang="zh-CN" altLang="en-US" dirty="0" smtClean="0"/>
              <a:t>实验</a:t>
            </a:r>
            <a:r>
              <a:rPr lang="en-US" altLang="zh-CN" dirty="0" smtClean="0"/>
              <a:t>·</a:t>
            </a:r>
            <a:r>
              <a:rPr lang="zh-CN" altLang="en-US" dirty="0" smtClean="0"/>
              <a:t>上下文信息</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14</a:t>
            </a:fld>
            <a:endParaRPr lang="zh-CN" altLang="en-US" dirty="0"/>
          </a:p>
        </p:txBody>
      </p:sp>
      <p:pic>
        <p:nvPicPr>
          <p:cNvPr id="5" name="图片 4"/>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066005" y="1736112"/>
            <a:ext cx="10058400" cy="4876982"/>
          </a:xfrm>
          <a:prstGeom prst="rect">
            <a:avLst/>
          </a:prstGeom>
        </p:spPr>
      </p:pic>
      <p:sp>
        <p:nvSpPr>
          <p:cNvPr id="6" name="文本框 5"/>
          <p:cNvSpPr txBox="1"/>
          <p:nvPr/>
        </p:nvSpPr>
        <p:spPr>
          <a:xfrm>
            <a:off x="1066005" y="1197740"/>
            <a:ext cx="2992581" cy="461665"/>
          </a:xfrm>
          <a:prstGeom prst="rect">
            <a:avLst/>
          </a:prstGeom>
          <a:noFill/>
        </p:spPr>
        <p:txBody>
          <a:bodyPr wrap="square" rtlCol="0">
            <a:spAutoFit/>
          </a:bodyPr>
          <a:lstStyle/>
          <a:p>
            <a:r>
              <a:rPr lang="zh-CN" altLang="en-US" sz="2400" dirty="0" smtClean="0"/>
              <a:t>“中心凹”描述符</a:t>
            </a:r>
            <a:endParaRPr lang="zh-CN" altLang="en-US" sz="2400" dirty="0"/>
          </a:p>
        </p:txBody>
      </p:sp>
    </p:spTree>
    <p:extLst>
      <p:ext uri="{BB962C8B-B14F-4D97-AF65-F5344CB8AC3E}">
        <p14:creationId xmlns:p14="http://schemas.microsoft.com/office/powerpoint/2010/main" val="11560149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a:t>探究</a:t>
            </a:r>
            <a:r>
              <a:rPr lang="zh-CN" altLang="en-US" dirty="0" smtClean="0"/>
              <a:t>实验</a:t>
            </a:r>
            <a:r>
              <a:rPr lang="en-US" altLang="zh-CN" dirty="0" smtClean="0"/>
              <a:t>·</a:t>
            </a:r>
            <a:r>
              <a:rPr lang="zh-CN" altLang="en-US" dirty="0"/>
              <a:t>分辨率</a:t>
            </a:r>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15</a:t>
            </a:fld>
            <a:endParaRPr lang="zh-CN" altLang="en-US" dirty="0"/>
          </a:p>
        </p:txBody>
      </p:sp>
      <p:pic>
        <p:nvPicPr>
          <p:cNvPr id="3" name="图片 2"/>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745673" y="1651229"/>
            <a:ext cx="8899180" cy="5206771"/>
          </a:xfrm>
          <a:prstGeom prst="rect">
            <a:avLst/>
          </a:prstGeom>
        </p:spPr>
      </p:pic>
      <p:graphicFrame>
        <p:nvGraphicFramePr>
          <p:cNvPr id="7" name="表格 6"/>
          <p:cNvGraphicFramePr>
            <a:graphicFrameLocks noGrp="1"/>
          </p:cNvGraphicFramePr>
          <p:nvPr>
            <p:extLst>
              <p:ext uri="{D42A27DB-BD31-4B8C-83A1-F6EECF244321}">
                <p14:modId xmlns:p14="http://schemas.microsoft.com/office/powerpoint/2010/main" val="2268497461"/>
              </p:ext>
            </p:extLst>
          </p:nvPr>
        </p:nvGraphicFramePr>
        <p:xfrm>
          <a:off x="1745673" y="1161700"/>
          <a:ext cx="8128000" cy="396240"/>
        </p:xfrm>
        <a:graphic>
          <a:graphicData uri="http://schemas.openxmlformats.org/drawingml/2006/table">
            <a:tbl>
              <a:tblPr firstRow="1" bandRow="1">
                <a:tableStyleId>{2D5ABB26-0587-4C30-8999-92F81FD0307C}</a:tableStyleId>
              </a:tblPr>
              <a:tblGrid>
                <a:gridCol w="4064000"/>
                <a:gridCol w="4064000"/>
              </a:tblGrid>
              <a:tr h="370840">
                <a:tc>
                  <a:txBody>
                    <a:bodyPr/>
                    <a:lstStyle/>
                    <a:p>
                      <a:pPr algn="ctr"/>
                      <a:r>
                        <a:rPr lang="zh-CN" altLang="en-US" sz="2000" dirty="0" smtClean="0"/>
                        <a:t>小尺寸模板 </a:t>
                      </a:r>
                      <a:r>
                        <a:rPr lang="en-US" altLang="zh-CN" sz="2000" dirty="0" smtClean="0"/>
                        <a:t>VS </a:t>
                      </a:r>
                      <a:r>
                        <a:rPr lang="zh-CN" altLang="en-US" sz="2000" dirty="0" smtClean="0"/>
                        <a:t>中等尺寸模板</a:t>
                      </a:r>
                      <a:endParaRPr lang="zh-CN" altLang="en-US" sz="2000" dirty="0"/>
                    </a:p>
                  </a:txBody>
                  <a:tcPr/>
                </a:tc>
                <a:tc>
                  <a:txBody>
                    <a:bodyPr/>
                    <a:lstStyle/>
                    <a:p>
                      <a:pPr algn="ctr"/>
                      <a:r>
                        <a:rPr lang="zh-CN" altLang="en-US" sz="2000" dirty="0" smtClean="0"/>
                        <a:t>大尺寸模板 </a:t>
                      </a:r>
                      <a:r>
                        <a:rPr lang="en-US" altLang="zh-CN" sz="2000" dirty="0" smtClean="0"/>
                        <a:t>VS </a:t>
                      </a:r>
                      <a:r>
                        <a:rPr lang="zh-CN" altLang="en-US" sz="2000" dirty="0" smtClean="0"/>
                        <a:t>中等尺寸模板</a:t>
                      </a:r>
                      <a:endParaRPr lang="zh-CN" altLang="en-US" sz="2000" dirty="0"/>
                    </a:p>
                  </a:txBody>
                  <a:tcPr/>
                </a:tc>
              </a:tr>
            </a:tbl>
          </a:graphicData>
        </a:graphic>
      </p:graphicFrame>
    </p:spTree>
    <p:extLst>
      <p:ext uri="{BB962C8B-B14F-4D97-AF65-F5344CB8AC3E}">
        <p14:creationId xmlns:p14="http://schemas.microsoft.com/office/powerpoint/2010/main" val="37479207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策略：为特定大小的对象选择合适的模板</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16</a:t>
            </a:fld>
            <a:endParaRPr lang="zh-CN" altLang="en-US" dirty="0"/>
          </a:p>
        </p:txBody>
      </p:sp>
      <p:sp>
        <p:nvSpPr>
          <p:cNvPr id="6" name="文本框 5"/>
          <p:cNvSpPr txBox="1"/>
          <p:nvPr/>
        </p:nvSpPr>
        <p:spPr>
          <a:xfrm>
            <a:off x="1066005" y="2660780"/>
            <a:ext cx="2992581" cy="1688411"/>
          </a:xfrm>
          <a:prstGeom prst="rect">
            <a:avLst/>
          </a:prstGeom>
          <a:noFill/>
        </p:spPr>
        <p:txBody>
          <a:bodyPr wrap="square" rtlCol="0">
            <a:spAutoFit/>
          </a:bodyPr>
          <a:lstStyle/>
          <a:p>
            <a:pPr>
              <a:lnSpc>
                <a:spcPct val="150000"/>
              </a:lnSpc>
            </a:pPr>
            <a:r>
              <a:rPr lang="el-GR" altLang="zh-CN" sz="2400" dirty="0"/>
              <a:t>σ</a:t>
            </a:r>
            <a:r>
              <a:rPr lang="zh-CN" altLang="en-US" sz="2400" dirty="0"/>
              <a:t>如何取值才能使得模板</a:t>
            </a:r>
            <a:r>
              <a:rPr lang="en-US" altLang="zh-CN" sz="2400" dirty="0" smtClean="0"/>
              <a:t>t(h ,w ,</a:t>
            </a:r>
            <a:r>
              <a:rPr lang="el-GR" altLang="zh-CN" sz="2400" dirty="0"/>
              <a:t>σ)</a:t>
            </a:r>
            <a:r>
              <a:rPr lang="zh-CN" altLang="en-US" sz="2400" dirty="0"/>
              <a:t>性能最佳</a:t>
            </a:r>
          </a:p>
        </p:txBody>
      </p:sp>
      <p:pic>
        <p:nvPicPr>
          <p:cNvPr id="5" name="图片 4"/>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058586" y="1283959"/>
            <a:ext cx="6357602" cy="5162885"/>
          </a:xfrm>
          <a:prstGeom prst="rect">
            <a:avLst/>
          </a:prstGeom>
        </p:spPr>
      </p:pic>
    </p:spTree>
    <p:extLst>
      <p:ext uri="{BB962C8B-B14F-4D97-AF65-F5344CB8AC3E}">
        <p14:creationId xmlns:p14="http://schemas.microsoft.com/office/powerpoint/2010/main" val="9235723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策略：为特定大小的对象选择合适的模板</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17</a:t>
            </a:fld>
            <a:endParaRPr lang="zh-CN" altLang="en-US" dirty="0"/>
          </a:p>
        </p:txBody>
      </p:sp>
      <p:pic>
        <p:nvPicPr>
          <p:cNvPr id="3" name="图片 2"/>
          <p:cNvPicPr>
            <a:picLocks noChangeAspect="1"/>
          </p:cNvPicPr>
          <p:nvPr/>
        </p:nvPicPr>
        <p:blipFill>
          <a:blip r:embed="rId3"/>
          <a:stretch>
            <a:fillRect/>
          </a:stretch>
        </p:blipFill>
        <p:spPr>
          <a:xfrm>
            <a:off x="2297276" y="2882213"/>
            <a:ext cx="7196847" cy="3976815"/>
          </a:xfrm>
          <a:prstGeom prst="rect">
            <a:avLst/>
          </a:prstGeom>
        </p:spPr>
      </p:pic>
      <p:sp>
        <p:nvSpPr>
          <p:cNvPr id="7" name="文本框 6"/>
          <p:cNvSpPr txBox="1"/>
          <p:nvPr/>
        </p:nvSpPr>
        <p:spPr>
          <a:xfrm>
            <a:off x="2178833" y="1168467"/>
            <a:ext cx="7466981" cy="1754326"/>
          </a:xfrm>
          <a:prstGeom prst="rect">
            <a:avLst/>
          </a:prstGeom>
          <a:noFill/>
        </p:spPr>
        <p:txBody>
          <a:bodyPr wrap="square" rtlCol="0">
            <a:spAutoFit/>
          </a:bodyPr>
          <a:lstStyle/>
          <a:p>
            <a:pPr>
              <a:lnSpc>
                <a:spcPct val="150000"/>
              </a:lnSpc>
            </a:pPr>
            <a:r>
              <a:rPr lang="zh-CN" altLang="en-US" sz="2400" dirty="0"/>
              <a:t>两</a:t>
            </a:r>
            <a:r>
              <a:rPr lang="zh-CN" altLang="en-US" sz="2400" dirty="0" smtClean="0"/>
              <a:t>组小规模的特定模板：</a:t>
            </a:r>
            <a:endParaRPr lang="en-US" altLang="zh-CN" sz="2400" dirty="0" smtClean="0"/>
          </a:p>
          <a:p>
            <a:pPr>
              <a:lnSpc>
                <a:spcPct val="150000"/>
              </a:lnSpc>
            </a:pPr>
            <a:r>
              <a:rPr lang="en-US" altLang="zh-CN" sz="2400" dirty="0" smtClean="0"/>
              <a:t>A</a:t>
            </a:r>
            <a:r>
              <a:rPr lang="zh-CN" altLang="en-US" sz="2400" dirty="0" smtClean="0"/>
              <a:t>：运行在粗粒度图像金字塔上的</a:t>
            </a:r>
            <a:r>
              <a:rPr lang="en-US" altLang="zh-CN" sz="2400" dirty="0" smtClean="0"/>
              <a:t>40px*140px</a:t>
            </a:r>
            <a:r>
              <a:rPr lang="zh-CN" altLang="en-US" sz="2400" dirty="0" smtClean="0"/>
              <a:t>的模板</a:t>
            </a:r>
            <a:endParaRPr lang="en-US" altLang="zh-CN" sz="2400" dirty="0" smtClean="0"/>
          </a:p>
          <a:p>
            <a:pPr>
              <a:lnSpc>
                <a:spcPct val="150000"/>
              </a:lnSpc>
            </a:pPr>
            <a:r>
              <a:rPr lang="en-US" altLang="zh-CN" sz="2400" dirty="0" smtClean="0"/>
              <a:t>B</a:t>
            </a:r>
            <a:r>
              <a:rPr lang="zh-CN" altLang="en-US" sz="2400" dirty="0" smtClean="0"/>
              <a:t>：只运行在</a:t>
            </a:r>
            <a:r>
              <a:rPr lang="en-US" altLang="zh-CN" sz="2400" dirty="0" smtClean="0"/>
              <a:t>2</a:t>
            </a:r>
            <a:r>
              <a:rPr lang="zh-CN" altLang="en-US" sz="2400" dirty="0" smtClean="0"/>
              <a:t>倍差值的图像上的小于</a:t>
            </a:r>
            <a:r>
              <a:rPr lang="en-US" altLang="zh-CN" sz="2400" dirty="0" smtClean="0"/>
              <a:t>20px</a:t>
            </a:r>
            <a:r>
              <a:rPr lang="zh-CN" altLang="en-US" sz="2400" dirty="0" smtClean="0"/>
              <a:t>的模板</a:t>
            </a:r>
            <a:endParaRPr lang="zh-CN" altLang="en-US" sz="2400" dirty="0"/>
          </a:p>
        </p:txBody>
      </p:sp>
    </p:spTree>
    <p:extLst>
      <p:ext uri="{BB962C8B-B14F-4D97-AF65-F5344CB8AC3E}">
        <p14:creationId xmlns:p14="http://schemas.microsoft.com/office/powerpoint/2010/main" val="17194674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最终架构</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18</a:t>
            </a:fld>
            <a:endParaRPr lang="zh-CN" altLang="en-US" dirty="0"/>
          </a:p>
        </p:txBody>
      </p:sp>
      <p:pic>
        <p:nvPicPr>
          <p:cNvPr id="3" name="图片 2"/>
          <p:cNvPicPr>
            <a:picLocks noChangeAspect="1"/>
          </p:cNvPicPr>
          <p:nvPr/>
        </p:nvPicPr>
        <p:blipFill>
          <a:blip r:embed="rId3"/>
          <a:stretch>
            <a:fillRect/>
          </a:stretch>
        </p:blipFill>
        <p:spPr>
          <a:xfrm>
            <a:off x="669924" y="1641345"/>
            <a:ext cx="10492628" cy="4443571"/>
          </a:xfrm>
          <a:prstGeom prst="rect">
            <a:avLst/>
          </a:prstGeom>
        </p:spPr>
      </p:pic>
    </p:spTree>
    <p:extLst>
      <p:ext uri="{BB962C8B-B14F-4D97-AF65-F5344CB8AC3E}">
        <p14:creationId xmlns:p14="http://schemas.microsoft.com/office/powerpoint/2010/main" val="2255177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实验比较</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19</a:t>
            </a:fld>
            <a:endParaRPr lang="zh-CN" altLang="en-US" dirty="0"/>
          </a:p>
        </p:txBody>
      </p:sp>
      <p:pic>
        <p:nvPicPr>
          <p:cNvPr id="7" name="图片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669924" y="1163465"/>
            <a:ext cx="6595400" cy="5367742"/>
          </a:xfrm>
          <a:prstGeom prst="rect">
            <a:avLst/>
          </a:prstGeom>
        </p:spPr>
      </p:pic>
      <p:pic>
        <p:nvPicPr>
          <p:cNvPr id="8" name="图片 7"/>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7506643" y="1130215"/>
            <a:ext cx="3383025" cy="2753314"/>
          </a:xfrm>
          <a:prstGeom prst="rect">
            <a:avLst/>
          </a:prstGeom>
        </p:spPr>
      </p:pic>
      <p:pic>
        <p:nvPicPr>
          <p:cNvPr id="9" name="图片 8"/>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7573144" y="3923323"/>
            <a:ext cx="3345803" cy="2723021"/>
          </a:xfrm>
          <a:prstGeom prst="rect">
            <a:avLst/>
          </a:prstGeom>
        </p:spPr>
      </p:pic>
    </p:spTree>
    <p:extLst>
      <p:ext uri="{BB962C8B-B14F-4D97-AF65-F5344CB8AC3E}">
        <p14:creationId xmlns:p14="http://schemas.microsoft.com/office/powerpoint/2010/main" val="3499808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什么是人脸检测？</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2</a:t>
            </a:fld>
            <a:endParaRPr lang="zh-CN" altLang="en-US" dirty="0"/>
          </a:p>
        </p:txBody>
      </p:sp>
      <p:sp>
        <p:nvSpPr>
          <p:cNvPr id="20" name="î$ľîďé">
            <a:extLst>
              <a:ext uri="{FF2B5EF4-FFF2-40B4-BE49-F238E27FC236}">
                <a16:creationId xmlns:a16="http://schemas.microsoft.com/office/drawing/2014/main" xmlns="" id="{6047AA03-3D41-432F-9336-C6AF5506ED9F}"/>
              </a:ext>
            </a:extLst>
          </p:cNvPr>
          <p:cNvSpPr txBox="1"/>
          <p:nvPr/>
        </p:nvSpPr>
        <p:spPr>
          <a:xfrm>
            <a:off x="1378925" y="679853"/>
            <a:ext cx="9797745" cy="2145229"/>
          </a:xfrm>
          <a:prstGeom prst="rect">
            <a:avLst/>
          </a:prstGeom>
          <a:noFill/>
          <a:ln>
            <a:noFill/>
          </a:ln>
        </p:spPr>
        <p:txBody>
          <a:bodyPr wrap="square" lIns="91440" tIns="45720" rIns="91440" bIns="45720" anchor="ctr" anchorCtr="0">
            <a:noAutofit/>
          </a:bodyPr>
          <a:lstStyle/>
          <a:p>
            <a:pPr marL="0" marR="0" lvl="0" indent="0" algn="ctr" defTabSz="913765" rtl="0" eaLnBrk="1" fontAlgn="auto" latinLnBrk="0" hangingPunct="1">
              <a:lnSpc>
                <a:spcPct val="170000"/>
              </a:lnSpc>
              <a:spcBef>
                <a:spcPts val="0"/>
              </a:spcBef>
              <a:spcAft>
                <a:spcPts val="0"/>
              </a:spcAft>
              <a:buClrTx/>
              <a:buSzPct val="25000"/>
              <a:buFontTx/>
              <a:buNone/>
              <a:defRPr/>
            </a:pPr>
            <a:r>
              <a:rPr lang="zh-CN" altLang="en-US" sz="2400" dirty="0" smtClean="0">
                <a:solidFill>
                  <a:srgbClr val="000000"/>
                </a:solidFill>
              </a:rPr>
              <a:t>在任意给定的数字图像中找到人脸的位置和大小</a:t>
            </a:r>
            <a:endParaRPr lang="en-US" altLang="zh-CN" sz="2400" dirty="0" smtClean="0">
              <a:solidFill>
                <a:srgbClr val="000000"/>
              </a:solidFill>
            </a:endParaRPr>
          </a:p>
          <a:p>
            <a:pPr marL="0" marR="0" lvl="0" indent="0" algn="ctr" defTabSz="913765" rtl="0" eaLnBrk="1" fontAlgn="auto" latinLnBrk="0" hangingPunct="1">
              <a:lnSpc>
                <a:spcPct val="170000"/>
              </a:lnSpc>
              <a:spcBef>
                <a:spcPts val="0"/>
              </a:spcBef>
              <a:spcAft>
                <a:spcPts val="0"/>
              </a:spcAft>
              <a:buClrTx/>
              <a:buSzPct val="25000"/>
              <a:buFontTx/>
              <a:buNone/>
              <a:defRPr/>
            </a:pPr>
            <a:r>
              <a:rPr lang="zh-CN" altLang="en-US" sz="2400" dirty="0" smtClean="0">
                <a:solidFill>
                  <a:srgbClr val="000000"/>
                </a:solidFill>
              </a:rPr>
              <a:t>通常输入是一张图片，输出是上有若干个包含人脸的矩形框（</a:t>
            </a:r>
            <a:r>
              <a:rPr lang="en-US" altLang="zh-CN" sz="2400" dirty="0" smtClean="0">
                <a:solidFill>
                  <a:srgbClr val="000000"/>
                </a:solidFill>
              </a:rPr>
              <a:t>x, y, w, h</a:t>
            </a:r>
            <a:r>
              <a:rPr lang="zh-CN" altLang="en-US" sz="2400" dirty="0" smtClean="0">
                <a:solidFill>
                  <a:srgbClr val="000000"/>
                </a:solidFill>
              </a:rPr>
              <a:t>）</a:t>
            </a:r>
            <a:endParaRPr kumimoji="0" lang="en-US" sz="2400" b="0" i="0" u="none" strike="noStrike" kern="1200" cap="none" spc="0" normalizeH="0" baseline="0" noProof="0" dirty="0">
              <a:ln>
                <a:noFill/>
              </a:ln>
              <a:solidFill>
                <a:srgbClr val="000000"/>
              </a:solidFill>
              <a:effectLst/>
              <a:uLnTx/>
              <a:uFillTx/>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42467" y="2825082"/>
            <a:ext cx="6070662" cy="3415381"/>
          </a:xfrm>
          <a:prstGeom prst="rect">
            <a:avLst/>
          </a:prstGeom>
        </p:spPr>
      </p:pic>
    </p:spTree>
    <p:extLst>
      <p:ext uri="{BB962C8B-B14F-4D97-AF65-F5344CB8AC3E}">
        <p14:creationId xmlns:p14="http://schemas.microsoft.com/office/powerpoint/2010/main" val="16052090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结果展示</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20</a:t>
            </a:fld>
            <a:endParaRPr lang="zh-CN" altLang="en-US" dirty="0"/>
          </a:p>
        </p:txBody>
      </p:sp>
      <p:pic>
        <p:nvPicPr>
          <p:cNvPr id="5" name="图片 4"/>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66500" y="1165286"/>
            <a:ext cx="9857410" cy="5281558"/>
          </a:xfrm>
          <a:prstGeom prst="rect">
            <a:avLst/>
          </a:prstGeom>
        </p:spPr>
      </p:pic>
    </p:spTree>
    <p:extLst>
      <p:ext uri="{BB962C8B-B14F-4D97-AF65-F5344CB8AC3E}">
        <p14:creationId xmlns:p14="http://schemas.microsoft.com/office/powerpoint/2010/main" val="11061942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结果展示</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21</a:t>
            </a:fld>
            <a:endParaRPr lang="zh-CN" altLang="en-US" dirty="0"/>
          </a:p>
        </p:txBody>
      </p:sp>
      <p:pic>
        <p:nvPicPr>
          <p:cNvPr id="3" name="图片 2"/>
          <p:cNvPicPr>
            <a:picLocks noChangeAspect="1"/>
          </p:cNvPicPr>
          <p:nvPr/>
        </p:nvPicPr>
        <p:blipFill>
          <a:blip r:embed="rId3"/>
          <a:stretch>
            <a:fillRect/>
          </a:stretch>
        </p:blipFill>
        <p:spPr>
          <a:xfrm>
            <a:off x="1679398" y="1279108"/>
            <a:ext cx="781169" cy="5167736"/>
          </a:xfrm>
          <a:prstGeom prst="rect">
            <a:avLst/>
          </a:prstGeom>
        </p:spPr>
      </p:pic>
      <p:sp>
        <p:nvSpPr>
          <p:cNvPr id="6" name="矩形 5"/>
          <p:cNvSpPr/>
          <p:nvPr/>
        </p:nvSpPr>
        <p:spPr>
          <a:xfrm>
            <a:off x="1904999" y="1912786"/>
            <a:ext cx="714895" cy="119703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2064327" y="4940531"/>
            <a:ext cx="714895" cy="119703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4"/>
          <a:stretch>
            <a:fillRect/>
          </a:stretch>
        </p:blipFill>
        <p:spPr>
          <a:xfrm>
            <a:off x="5500947" y="2095665"/>
            <a:ext cx="3965023" cy="2692465"/>
          </a:xfrm>
          <a:prstGeom prst="rect">
            <a:avLst/>
          </a:prstGeom>
        </p:spPr>
      </p:pic>
      <p:sp>
        <p:nvSpPr>
          <p:cNvPr id="9" name="矩形 8"/>
          <p:cNvSpPr/>
          <p:nvPr/>
        </p:nvSpPr>
        <p:spPr>
          <a:xfrm>
            <a:off x="6095205" y="3674225"/>
            <a:ext cx="1951515" cy="6982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304928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结果展示</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22</a:t>
            </a:fld>
            <a:endParaRPr lang="zh-CN" altLang="en-US" dirty="0"/>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99555" y="1296988"/>
            <a:ext cx="6591300" cy="4943475"/>
          </a:xfrm>
          <a:prstGeom prst="rect">
            <a:avLst/>
          </a:prstGeom>
        </p:spPr>
      </p:pic>
    </p:spTree>
    <p:extLst>
      <p:ext uri="{BB962C8B-B14F-4D97-AF65-F5344CB8AC3E}">
        <p14:creationId xmlns:p14="http://schemas.microsoft.com/office/powerpoint/2010/main" val="21783981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结果展示</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23</a:t>
            </a:fld>
            <a:endParaRPr lang="zh-CN" altLang="en-US" dirty="0"/>
          </a:p>
        </p:txBody>
      </p:sp>
      <p:pic>
        <p:nvPicPr>
          <p:cNvPr id="3" name="图片 2"/>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174979" y="1131957"/>
            <a:ext cx="3840451" cy="5726043"/>
          </a:xfrm>
          <a:prstGeom prst="rect">
            <a:avLst/>
          </a:prstGeom>
        </p:spPr>
      </p:pic>
    </p:spTree>
    <p:extLst>
      <p:ext uri="{BB962C8B-B14F-4D97-AF65-F5344CB8AC3E}">
        <p14:creationId xmlns:p14="http://schemas.microsoft.com/office/powerpoint/2010/main" val="25654475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5962854" y="2690617"/>
            <a:ext cx="3630033" cy="1964510"/>
            <a:chOff x="2855913" y="-477838"/>
            <a:chExt cx="5757862" cy="2501900"/>
          </a:xfrm>
          <a:solidFill>
            <a:schemeClr val="accent3"/>
          </a:solidFill>
        </p:grpSpPr>
        <p:sp>
          <p:nvSpPr>
            <p:cNvPr id="10" name="Freeform 5"/>
            <p:cNvSpPr>
              <a:spLocks/>
            </p:cNvSpPr>
            <p:nvPr userDrawn="1"/>
          </p:nvSpPr>
          <p:spPr bwMode="auto">
            <a:xfrm>
              <a:off x="2855913" y="76200"/>
              <a:ext cx="1317625" cy="1687513"/>
            </a:xfrm>
            <a:custGeom>
              <a:avLst/>
              <a:gdLst>
                <a:gd name="T0" fmla="*/ 557 w 702"/>
                <a:gd name="T1" fmla="*/ 136 h 898"/>
                <a:gd name="T2" fmla="*/ 681 w 702"/>
                <a:gd name="T3" fmla="*/ 72 h 898"/>
                <a:gd name="T4" fmla="*/ 700 w 702"/>
                <a:gd name="T5" fmla="*/ 55 h 898"/>
                <a:gd name="T6" fmla="*/ 673 w 702"/>
                <a:gd name="T7" fmla="*/ 31 h 898"/>
                <a:gd name="T8" fmla="*/ 656 w 702"/>
                <a:gd name="T9" fmla="*/ 16 h 898"/>
                <a:gd name="T10" fmla="*/ 569 w 702"/>
                <a:gd name="T11" fmla="*/ 21 h 898"/>
                <a:gd name="T12" fmla="*/ 286 w 702"/>
                <a:gd name="T13" fmla="*/ 79 h 898"/>
                <a:gd name="T14" fmla="*/ 38 w 702"/>
                <a:gd name="T15" fmla="*/ 130 h 898"/>
                <a:gd name="T16" fmla="*/ 4 w 702"/>
                <a:gd name="T17" fmla="*/ 193 h 898"/>
                <a:gd name="T18" fmla="*/ 34 w 702"/>
                <a:gd name="T19" fmla="*/ 231 h 898"/>
                <a:gd name="T20" fmla="*/ 216 w 702"/>
                <a:gd name="T21" fmla="*/ 210 h 898"/>
                <a:gd name="T22" fmla="*/ 381 w 702"/>
                <a:gd name="T23" fmla="*/ 176 h 898"/>
                <a:gd name="T24" fmla="*/ 374 w 702"/>
                <a:gd name="T25" fmla="*/ 216 h 898"/>
                <a:gd name="T26" fmla="*/ 351 w 702"/>
                <a:gd name="T27" fmla="*/ 487 h 898"/>
                <a:gd name="T28" fmla="*/ 338 w 702"/>
                <a:gd name="T29" fmla="*/ 716 h 898"/>
                <a:gd name="T30" fmla="*/ 329 w 702"/>
                <a:gd name="T31" fmla="*/ 755 h 898"/>
                <a:gd name="T32" fmla="*/ 350 w 702"/>
                <a:gd name="T33" fmla="*/ 771 h 898"/>
                <a:gd name="T34" fmla="*/ 350 w 702"/>
                <a:gd name="T35" fmla="*/ 799 h 898"/>
                <a:gd name="T36" fmla="*/ 345 w 702"/>
                <a:gd name="T37" fmla="*/ 843 h 898"/>
                <a:gd name="T38" fmla="*/ 358 w 702"/>
                <a:gd name="T39" fmla="*/ 840 h 898"/>
                <a:gd name="T40" fmla="*/ 397 w 702"/>
                <a:gd name="T41" fmla="*/ 885 h 898"/>
                <a:gd name="T42" fmla="*/ 402 w 702"/>
                <a:gd name="T43" fmla="*/ 896 h 898"/>
                <a:gd name="T44" fmla="*/ 412 w 702"/>
                <a:gd name="T45" fmla="*/ 870 h 898"/>
                <a:gd name="T46" fmla="*/ 427 w 702"/>
                <a:gd name="T47" fmla="*/ 828 h 898"/>
                <a:gd name="T48" fmla="*/ 444 w 702"/>
                <a:gd name="T49" fmla="*/ 704 h 898"/>
                <a:gd name="T50" fmla="*/ 534 w 702"/>
                <a:gd name="T51" fmla="*/ 164 h 898"/>
                <a:gd name="T52" fmla="*/ 557 w 702"/>
                <a:gd name="T53" fmla="*/ 136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2" h="898">
                  <a:moveTo>
                    <a:pt x="557" y="136"/>
                  </a:moveTo>
                  <a:cubicBezTo>
                    <a:pt x="599" y="117"/>
                    <a:pt x="649" y="111"/>
                    <a:pt x="681" y="72"/>
                  </a:cubicBezTo>
                  <a:cubicBezTo>
                    <a:pt x="686" y="65"/>
                    <a:pt x="702" y="68"/>
                    <a:pt x="700" y="55"/>
                  </a:cubicBezTo>
                  <a:cubicBezTo>
                    <a:pt x="698" y="40"/>
                    <a:pt x="685" y="35"/>
                    <a:pt x="673" y="31"/>
                  </a:cubicBezTo>
                  <a:cubicBezTo>
                    <a:pt x="666" y="27"/>
                    <a:pt x="680" y="0"/>
                    <a:pt x="656" y="16"/>
                  </a:cubicBezTo>
                  <a:cubicBezTo>
                    <a:pt x="627" y="16"/>
                    <a:pt x="598" y="15"/>
                    <a:pt x="569" y="21"/>
                  </a:cubicBezTo>
                  <a:cubicBezTo>
                    <a:pt x="475" y="41"/>
                    <a:pt x="380" y="60"/>
                    <a:pt x="286" y="79"/>
                  </a:cubicBezTo>
                  <a:cubicBezTo>
                    <a:pt x="203" y="96"/>
                    <a:pt x="121" y="114"/>
                    <a:pt x="38" y="130"/>
                  </a:cubicBezTo>
                  <a:cubicBezTo>
                    <a:pt x="0" y="138"/>
                    <a:pt x="7" y="167"/>
                    <a:pt x="4" y="193"/>
                  </a:cubicBezTo>
                  <a:cubicBezTo>
                    <a:pt x="1" y="216"/>
                    <a:pt x="12" y="226"/>
                    <a:pt x="34" y="231"/>
                  </a:cubicBezTo>
                  <a:cubicBezTo>
                    <a:pt x="98" y="247"/>
                    <a:pt x="156" y="221"/>
                    <a:pt x="216" y="210"/>
                  </a:cubicBezTo>
                  <a:cubicBezTo>
                    <a:pt x="271" y="201"/>
                    <a:pt x="324" y="180"/>
                    <a:pt x="381" y="176"/>
                  </a:cubicBezTo>
                  <a:cubicBezTo>
                    <a:pt x="378" y="192"/>
                    <a:pt x="375" y="204"/>
                    <a:pt x="374" y="216"/>
                  </a:cubicBezTo>
                  <a:cubicBezTo>
                    <a:pt x="362" y="306"/>
                    <a:pt x="365" y="397"/>
                    <a:pt x="351" y="487"/>
                  </a:cubicBezTo>
                  <a:cubicBezTo>
                    <a:pt x="338" y="562"/>
                    <a:pt x="341" y="640"/>
                    <a:pt x="338" y="716"/>
                  </a:cubicBezTo>
                  <a:cubicBezTo>
                    <a:pt x="335" y="729"/>
                    <a:pt x="333" y="742"/>
                    <a:pt x="329" y="755"/>
                  </a:cubicBezTo>
                  <a:cubicBezTo>
                    <a:pt x="324" y="776"/>
                    <a:pt x="336" y="774"/>
                    <a:pt x="350" y="771"/>
                  </a:cubicBezTo>
                  <a:cubicBezTo>
                    <a:pt x="345" y="781"/>
                    <a:pt x="350" y="790"/>
                    <a:pt x="350" y="799"/>
                  </a:cubicBezTo>
                  <a:cubicBezTo>
                    <a:pt x="344" y="813"/>
                    <a:pt x="341" y="829"/>
                    <a:pt x="345" y="843"/>
                  </a:cubicBezTo>
                  <a:cubicBezTo>
                    <a:pt x="349" y="859"/>
                    <a:pt x="352" y="835"/>
                    <a:pt x="358" y="840"/>
                  </a:cubicBezTo>
                  <a:cubicBezTo>
                    <a:pt x="381" y="847"/>
                    <a:pt x="379" y="875"/>
                    <a:pt x="397" y="885"/>
                  </a:cubicBezTo>
                  <a:cubicBezTo>
                    <a:pt x="397" y="889"/>
                    <a:pt x="398" y="898"/>
                    <a:pt x="402" y="896"/>
                  </a:cubicBezTo>
                  <a:cubicBezTo>
                    <a:pt x="413" y="891"/>
                    <a:pt x="411" y="879"/>
                    <a:pt x="412" y="870"/>
                  </a:cubicBezTo>
                  <a:cubicBezTo>
                    <a:pt x="424" y="858"/>
                    <a:pt x="425" y="842"/>
                    <a:pt x="427" y="828"/>
                  </a:cubicBezTo>
                  <a:cubicBezTo>
                    <a:pt x="433" y="787"/>
                    <a:pt x="438" y="745"/>
                    <a:pt x="444" y="704"/>
                  </a:cubicBezTo>
                  <a:cubicBezTo>
                    <a:pt x="467" y="523"/>
                    <a:pt x="495" y="342"/>
                    <a:pt x="534" y="164"/>
                  </a:cubicBezTo>
                  <a:cubicBezTo>
                    <a:pt x="537" y="149"/>
                    <a:pt x="541" y="143"/>
                    <a:pt x="557" y="13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11" name="Freeform 6"/>
            <p:cNvSpPr>
              <a:spLocks/>
            </p:cNvSpPr>
            <p:nvPr userDrawn="1"/>
          </p:nvSpPr>
          <p:spPr bwMode="auto">
            <a:xfrm>
              <a:off x="5822950" y="-236538"/>
              <a:ext cx="796925" cy="1274763"/>
            </a:xfrm>
            <a:custGeom>
              <a:avLst/>
              <a:gdLst>
                <a:gd name="T0" fmla="*/ 70 w 425"/>
                <a:gd name="T1" fmla="*/ 666 h 678"/>
                <a:gd name="T2" fmla="*/ 102 w 425"/>
                <a:gd name="T3" fmla="*/ 625 h 678"/>
                <a:gd name="T4" fmla="*/ 140 w 425"/>
                <a:gd name="T5" fmla="*/ 469 h 678"/>
                <a:gd name="T6" fmla="*/ 199 w 425"/>
                <a:gd name="T7" fmla="*/ 577 h 678"/>
                <a:gd name="T8" fmla="*/ 248 w 425"/>
                <a:gd name="T9" fmla="*/ 639 h 678"/>
                <a:gd name="T10" fmla="*/ 383 w 425"/>
                <a:gd name="T11" fmla="*/ 548 h 678"/>
                <a:gd name="T12" fmla="*/ 392 w 425"/>
                <a:gd name="T13" fmla="*/ 470 h 678"/>
                <a:gd name="T14" fmla="*/ 395 w 425"/>
                <a:gd name="T15" fmla="*/ 377 h 678"/>
                <a:gd name="T16" fmla="*/ 414 w 425"/>
                <a:gd name="T17" fmla="*/ 160 h 678"/>
                <a:gd name="T18" fmla="*/ 421 w 425"/>
                <a:gd name="T19" fmla="*/ 110 h 678"/>
                <a:gd name="T20" fmla="*/ 408 w 425"/>
                <a:gd name="T21" fmla="*/ 136 h 678"/>
                <a:gd name="T22" fmla="*/ 408 w 425"/>
                <a:gd name="T23" fmla="*/ 61 h 678"/>
                <a:gd name="T24" fmla="*/ 403 w 425"/>
                <a:gd name="T25" fmla="*/ 47 h 678"/>
                <a:gd name="T26" fmla="*/ 385 w 425"/>
                <a:gd name="T27" fmla="*/ 53 h 678"/>
                <a:gd name="T28" fmla="*/ 369 w 425"/>
                <a:gd name="T29" fmla="*/ 31 h 678"/>
                <a:gd name="T30" fmla="*/ 348 w 425"/>
                <a:gd name="T31" fmla="*/ 0 h 678"/>
                <a:gd name="T32" fmla="*/ 341 w 425"/>
                <a:gd name="T33" fmla="*/ 24 h 678"/>
                <a:gd name="T34" fmla="*/ 325 w 425"/>
                <a:gd name="T35" fmla="*/ 70 h 678"/>
                <a:gd name="T36" fmla="*/ 285 w 425"/>
                <a:gd name="T37" fmla="*/ 308 h 678"/>
                <a:gd name="T38" fmla="*/ 264 w 425"/>
                <a:gd name="T39" fmla="*/ 407 h 678"/>
                <a:gd name="T40" fmla="*/ 165 w 425"/>
                <a:gd name="T41" fmla="*/ 251 h 678"/>
                <a:gd name="T42" fmla="*/ 89 w 425"/>
                <a:gd name="T43" fmla="*/ 222 h 678"/>
                <a:gd name="T44" fmla="*/ 55 w 425"/>
                <a:gd name="T45" fmla="*/ 274 h 678"/>
                <a:gd name="T46" fmla="*/ 7 w 425"/>
                <a:gd name="T47" fmla="*/ 539 h 678"/>
                <a:gd name="T48" fmla="*/ 6 w 425"/>
                <a:gd name="T49" fmla="*/ 622 h 678"/>
                <a:gd name="T50" fmla="*/ 70 w 425"/>
                <a:gd name="T51" fmla="*/ 66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5" h="678">
                  <a:moveTo>
                    <a:pt x="70" y="666"/>
                  </a:moveTo>
                  <a:cubicBezTo>
                    <a:pt x="91" y="660"/>
                    <a:pt x="97" y="641"/>
                    <a:pt x="102" y="625"/>
                  </a:cubicBezTo>
                  <a:cubicBezTo>
                    <a:pt x="115" y="575"/>
                    <a:pt x="126" y="525"/>
                    <a:pt x="140" y="469"/>
                  </a:cubicBezTo>
                  <a:cubicBezTo>
                    <a:pt x="156" y="511"/>
                    <a:pt x="186" y="537"/>
                    <a:pt x="199" y="577"/>
                  </a:cubicBezTo>
                  <a:cubicBezTo>
                    <a:pt x="206" y="598"/>
                    <a:pt x="211" y="636"/>
                    <a:pt x="248" y="639"/>
                  </a:cubicBezTo>
                  <a:cubicBezTo>
                    <a:pt x="327" y="646"/>
                    <a:pt x="360" y="624"/>
                    <a:pt x="383" y="548"/>
                  </a:cubicBezTo>
                  <a:cubicBezTo>
                    <a:pt x="391" y="523"/>
                    <a:pt x="394" y="497"/>
                    <a:pt x="392" y="470"/>
                  </a:cubicBezTo>
                  <a:cubicBezTo>
                    <a:pt x="391" y="439"/>
                    <a:pt x="386" y="405"/>
                    <a:pt x="395" y="377"/>
                  </a:cubicBezTo>
                  <a:cubicBezTo>
                    <a:pt x="416" y="305"/>
                    <a:pt x="410" y="232"/>
                    <a:pt x="414" y="160"/>
                  </a:cubicBezTo>
                  <a:cubicBezTo>
                    <a:pt x="421" y="144"/>
                    <a:pt x="425" y="127"/>
                    <a:pt x="421" y="110"/>
                  </a:cubicBezTo>
                  <a:cubicBezTo>
                    <a:pt x="408" y="114"/>
                    <a:pt x="424" y="133"/>
                    <a:pt x="408" y="136"/>
                  </a:cubicBezTo>
                  <a:cubicBezTo>
                    <a:pt x="402" y="111"/>
                    <a:pt x="404" y="86"/>
                    <a:pt x="408" y="61"/>
                  </a:cubicBezTo>
                  <a:cubicBezTo>
                    <a:pt x="409" y="55"/>
                    <a:pt x="410" y="49"/>
                    <a:pt x="403" y="47"/>
                  </a:cubicBezTo>
                  <a:cubicBezTo>
                    <a:pt x="396" y="45"/>
                    <a:pt x="388" y="45"/>
                    <a:pt x="385" y="53"/>
                  </a:cubicBezTo>
                  <a:cubicBezTo>
                    <a:pt x="374" y="50"/>
                    <a:pt x="370" y="41"/>
                    <a:pt x="369" y="31"/>
                  </a:cubicBezTo>
                  <a:cubicBezTo>
                    <a:pt x="373" y="14"/>
                    <a:pt x="351" y="14"/>
                    <a:pt x="348" y="0"/>
                  </a:cubicBezTo>
                  <a:cubicBezTo>
                    <a:pt x="346" y="8"/>
                    <a:pt x="344" y="16"/>
                    <a:pt x="341" y="24"/>
                  </a:cubicBezTo>
                  <a:cubicBezTo>
                    <a:pt x="332" y="38"/>
                    <a:pt x="328" y="54"/>
                    <a:pt x="325" y="70"/>
                  </a:cubicBezTo>
                  <a:cubicBezTo>
                    <a:pt x="312" y="149"/>
                    <a:pt x="300" y="229"/>
                    <a:pt x="285" y="308"/>
                  </a:cubicBezTo>
                  <a:cubicBezTo>
                    <a:pt x="279" y="341"/>
                    <a:pt x="278" y="376"/>
                    <a:pt x="264" y="407"/>
                  </a:cubicBezTo>
                  <a:cubicBezTo>
                    <a:pt x="209" y="367"/>
                    <a:pt x="207" y="297"/>
                    <a:pt x="165" y="251"/>
                  </a:cubicBezTo>
                  <a:cubicBezTo>
                    <a:pt x="144" y="228"/>
                    <a:pt x="117" y="220"/>
                    <a:pt x="89" y="222"/>
                  </a:cubicBezTo>
                  <a:cubicBezTo>
                    <a:pt x="61" y="224"/>
                    <a:pt x="57" y="252"/>
                    <a:pt x="55" y="274"/>
                  </a:cubicBezTo>
                  <a:cubicBezTo>
                    <a:pt x="45" y="363"/>
                    <a:pt x="29" y="452"/>
                    <a:pt x="7" y="539"/>
                  </a:cubicBezTo>
                  <a:cubicBezTo>
                    <a:pt x="0" y="566"/>
                    <a:pt x="2" y="595"/>
                    <a:pt x="6" y="622"/>
                  </a:cubicBezTo>
                  <a:cubicBezTo>
                    <a:pt x="14" y="673"/>
                    <a:pt x="22" y="678"/>
                    <a:pt x="70" y="66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12" name="Freeform 7"/>
            <p:cNvSpPr>
              <a:spLocks/>
            </p:cNvSpPr>
            <p:nvPr userDrawn="1"/>
          </p:nvSpPr>
          <p:spPr bwMode="auto">
            <a:xfrm>
              <a:off x="3781425" y="1284287"/>
              <a:ext cx="4832350" cy="739775"/>
            </a:xfrm>
            <a:custGeom>
              <a:avLst/>
              <a:gdLst>
                <a:gd name="T0" fmla="*/ 2501 w 2575"/>
                <a:gd name="T1" fmla="*/ 20 h 394"/>
                <a:gd name="T2" fmla="*/ 2494 w 2575"/>
                <a:gd name="T3" fmla="*/ 22 h 394"/>
                <a:gd name="T4" fmla="*/ 2477 w 2575"/>
                <a:gd name="T5" fmla="*/ 22 h 394"/>
                <a:gd name="T6" fmla="*/ 2278 w 2575"/>
                <a:gd name="T7" fmla="*/ 47 h 394"/>
                <a:gd name="T8" fmla="*/ 1713 w 2575"/>
                <a:gd name="T9" fmla="*/ 111 h 394"/>
                <a:gd name="T10" fmla="*/ 1248 w 2575"/>
                <a:gd name="T11" fmla="*/ 152 h 394"/>
                <a:gd name="T12" fmla="*/ 649 w 2575"/>
                <a:gd name="T13" fmla="*/ 207 h 394"/>
                <a:gd name="T14" fmla="*/ 107 w 2575"/>
                <a:gd name="T15" fmla="*/ 272 h 394"/>
                <a:gd name="T16" fmla="*/ 20 w 2575"/>
                <a:gd name="T17" fmla="*/ 296 h 394"/>
                <a:gd name="T18" fmla="*/ 2 w 2575"/>
                <a:gd name="T19" fmla="*/ 318 h 394"/>
                <a:gd name="T20" fmla="*/ 20 w 2575"/>
                <a:gd name="T21" fmla="*/ 335 h 394"/>
                <a:gd name="T22" fmla="*/ 53 w 2575"/>
                <a:gd name="T23" fmla="*/ 352 h 394"/>
                <a:gd name="T24" fmla="*/ 122 w 2575"/>
                <a:gd name="T25" fmla="*/ 385 h 394"/>
                <a:gd name="T26" fmla="*/ 500 w 2575"/>
                <a:gd name="T27" fmla="*/ 352 h 394"/>
                <a:gd name="T28" fmla="*/ 1185 w 2575"/>
                <a:gd name="T29" fmla="*/ 267 h 394"/>
                <a:gd name="T30" fmla="*/ 1483 w 2575"/>
                <a:gd name="T31" fmla="*/ 239 h 394"/>
                <a:gd name="T32" fmla="*/ 2021 w 2575"/>
                <a:gd name="T33" fmla="*/ 171 h 394"/>
                <a:gd name="T34" fmla="*/ 2075 w 2575"/>
                <a:gd name="T35" fmla="*/ 162 h 394"/>
                <a:gd name="T36" fmla="*/ 2134 w 2575"/>
                <a:gd name="T37" fmla="*/ 157 h 394"/>
                <a:gd name="T38" fmla="*/ 2172 w 2575"/>
                <a:gd name="T39" fmla="*/ 150 h 394"/>
                <a:gd name="T40" fmla="*/ 2206 w 2575"/>
                <a:gd name="T41" fmla="*/ 149 h 394"/>
                <a:gd name="T42" fmla="*/ 2234 w 2575"/>
                <a:gd name="T43" fmla="*/ 135 h 394"/>
                <a:gd name="T44" fmla="*/ 2258 w 2575"/>
                <a:gd name="T45" fmla="*/ 128 h 394"/>
                <a:gd name="T46" fmla="*/ 2416 w 2575"/>
                <a:gd name="T47" fmla="*/ 94 h 394"/>
                <a:gd name="T48" fmla="*/ 2448 w 2575"/>
                <a:gd name="T49" fmla="*/ 72 h 394"/>
                <a:gd name="T50" fmla="*/ 2450 w 2575"/>
                <a:gd name="T51" fmla="*/ 71 h 394"/>
                <a:gd name="T52" fmla="*/ 2453 w 2575"/>
                <a:gd name="T53" fmla="*/ 71 h 394"/>
                <a:gd name="T54" fmla="*/ 2475 w 2575"/>
                <a:gd name="T55" fmla="*/ 69 h 394"/>
                <a:gd name="T56" fmla="*/ 2475 w 2575"/>
                <a:gd name="T57" fmla="*/ 63 h 394"/>
                <a:gd name="T58" fmla="*/ 2455 w 2575"/>
                <a:gd name="T59" fmla="*/ 67 h 394"/>
                <a:gd name="T60" fmla="*/ 2463 w 2575"/>
                <a:gd name="T61" fmla="*/ 49 h 394"/>
                <a:gd name="T62" fmla="*/ 2471 w 2575"/>
                <a:gd name="T63" fmla="*/ 50 h 394"/>
                <a:gd name="T64" fmla="*/ 2471 w 2575"/>
                <a:gd name="T65" fmla="*/ 50 h 394"/>
                <a:gd name="T66" fmla="*/ 2516 w 2575"/>
                <a:gd name="T67" fmla="*/ 36 h 394"/>
                <a:gd name="T68" fmla="*/ 2575 w 2575"/>
                <a:gd name="T69" fmla="*/ 15 h 394"/>
                <a:gd name="T70" fmla="*/ 2501 w 2575"/>
                <a:gd name="T71" fmla="*/ 2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75" h="394">
                  <a:moveTo>
                    <a:pt x="2501" y="20"/>
                  </a:moveTo>
                  <a:cubicBezTo>
                    <a:pt x="2499" y="21"/>
                    <a:pt x="2496" y="21"/>
                    <a:pt x="2494" y="22"/>
                  </a:cubicBezTo>
                  <a:cubicBezTo>
                    <a:pt x="2488" y="22"/>
                    <a:pt x="2483" y="22"/>
                    <a:pt x="2477" y="22"/>
                  </a:cubicBezTo>
                  <a:cubicBezTo>
                    <a:pt x="2409" y="18"/>
                    <a:pt x="2344" y="37"/>
                    <a:pt x="2278" y="47"/>
                  </a:cubicBezTo>
                  <a:cubicBezTo>
                    <a:pt x="2091" y="74"/>
                    <a:pt x="1902" y="89"/>
                    <a:pt x="1713" y="111"/>
                  </a:cubicBezTo>
                  <a:cubicBezTo>
                    <a:pt x="1559" y="128"/>
                    <a:pt x="1403" y="134"/>
                    <a:pt x="1248" y="152"/>
                  </a:cubicBezTo>
                  <a:cubicBezTo>
                    <a:pt x="1049" y="174"/>
                    <a:pt x="849" y="186"/>
                    <a:pt x="649" y="207"/>
                  </a:cubicBezTo>
                  <a:cubicBezTo>
                    <a:pt x="468" y="227"/>
                    <a:pt x="287" y="244"/>
                    <a:pt x="107" y="272"/>
                  </a:cubicBezTo>
                  <a:cubicBezTo>
                    <a:pt x="77" y="277"/>
                    <a:pt x="47" y="283"/>
                    <a:pt x="20" y="296"/>
                  </a:cubicBezTo>
                  <a:cubicBezTo>
                    <a:pt x="11" y="301"/>
                    <a:pt x="0" y="306"/>
                    <a:pt x="2" y="318"/>
                  </a:cubicBezTo>
                  <a:cubicBezTo>
                    <a:pt x="3" y="328"/>
                    <a:pt x="12" y="331"/>
                    <a:pt x="20" y="335"/>
                  </a:cubicBezTo>
                  <a:cubicBezTo>
                    <a:pt x="32" y="340"/>
                    <a:pt x="50" y="340"/>
                    <a:pt x="53" y="352"/>
                  </a:cubicBezTo>
                  <a:cubicBezTo>
                    <a:pt x="63" y="394"/>
                    <a:pt x="96" y="387"/>
                    <a:pt x="122" y="385"/>
                  </a:cubicBezTo>
                  <a:cubicBezTo>
                    <a:pt x="248" y="376"/>
                    <a:pt x="374" y="366"/>
                    <a:pt x="500" y="352"/>
                  </a:cubicBezTo>
                  <a:cubicBezTo>
                    <a:pt x="729" y="326"/>
                    <a:pt x="955" y="282"/>
                    <a:pt x="1185" y="267"/>
                  </a:cubicBezTo>
                  <a:cubicBezTo>
                    <a:pt x="1284" y="260"/>
                    <a:pt x="1384" y="251"/>
                    <a:pt x="1483" y="239"/>
                  </a:cubicBezTo>
                  <a:cubicBezTo>
                    <a:pt x="1662" y="218"/>
                    <a:pt x="1842" y="194"/>
                    <a:pt x="2021" y="171"/>
                  </a:cubicBezTo>
                  <a:cubicBezTo>
                    <a:pt x="2039" y="168"/>
                    <a:pt x="2057" y="165"/>
                    <a:pt x="2075" y="162"/>
                  </a:cubicBezTo>
                  <a:cubicBezTo>
                    <a:pt x="2095" y="166"/>
                    <a:pt x="2113" y="148"/>
                    <a:pt x="2134" y="157"/>
                  </a:cubicBezTo>
                  <a:cubicBezTo>
                    <a:pt x="2148" y="161"/>
                    <a:pt x="2162" y="160"/>
                    <a:pt x="2172" y="150"/>
                  </a:cubicBezTo>
                  <a:cubicBezTo>
                    <a:pt x="2184" y="138"/>
                    <a:pt x="2194" y="146"/>
                    <a:pt x="2206" y="149"/>
                  </a:cubicBezTo>
                  <a:cubicBezTo>
                    <a:pt x="2214" y="141"/>
                    <a:pt x="2229" y="150"/>
                    <a:pt x="2234" y="135"/>
                  </a:cubicBezTo>
                  <a:cubicBezTo>
                    <a:pt x="2241" y="129"/>
                    <a:pt x="2256" y="152"/>
                    <a:pt x="2258" y="128"/>
                  </a:cubicBezTo>
                  <a:cubicBezTo>
                    <a:pt x="2310" y="114"/>
                    <a:pt x="2362" y="98"/>
                    <a:pt x="2416" y="94"/>
                  </a:cubicBezTo>
                  <a:cubicBezTo>
                    <a:pt x="2430" y="92"/>
                    <a:pt x="2455" y="105"/>
                    <a:pt x="2448" y="72"/>
                  </a:cubicBezTo>
                  <a:cubicBezTo>
                    <a:pt x="2450" y="71"/>
                    <a:pt x="2450" y="71"/>
                    <a:pt x="2450" y="71"/>
                  </a:cubicBezTo>
                  <a:cubicBezTo>
                    <a:pt x="2453" y="71"/>
                    <a:pt x="2453" y="71"/>
                    <a:pt x="2453" y="71"/>
                  </a:cubicBezTo>
                  <a:cubicBezTo>
                    <a:pt x="2461" y="76"/>
                    <a:pt x="2469" y="77"/>
                    <a:pt x="2475" y="69"/>
                  </a:cubicBezTo>
                  <a:cubicBezTo>
                    <a:pt x="2476" y="68"/>
                    <a:pt x="2476" y="63"/>
                    <a:pt x="2475" y="63"/>
                  </a:cubicBezTo>
                  <a:cubicBezTo>
                    <a:pt x="2468" y="59"/>
                    <a:pt x="2462" y="64"/>
                    <a:pt x="2455" y="67"/>
                  </a:cubicBezTo>
                  <a:cubicBezTo>
                    <a:pt x="2446" y="56"/>
                    <a:pt x="2453" y="52"/>
                    <a:pt x="2463" y="49"/>
                  </a:cubicBezTo>
                  <a:cubicBezTo>
                    <a:pt x="2466" y="50"/>
                    <a:pt x="2468" y="50"/>
                    <a:pt x="2471" y="50"/>
                  </a:cubicBezTo>
                  <a:cubicBezTo>
                    <a:pt x="2471" y="50"/>
                    <a:pt x="2471" y="50"/>
                    <a:pt x="2471" y="50"/>
                  </a:cubicBezTo>
                  <a:cubicBezTo>
                    <a:pt x="2487" y="50"/>
                    <a:pt x="2504" y="50"/>
                    <a:pt x="2516" y="36"/>
                  </a:cubicBezTo>
                  <a:cubicBezTo>
                    <a:pt x="2538" y="36"/>
                    <a:pt x="2551" y="11"/>
                    <a:pt x="2575" y="15"/>
                  </a:cubicBezTo>
                  <a:cubicBezTo>
                    <a:pt x="2549" y="0"/>
                    <a:pt x="2525" y="12"/>
                    <a:pt x="2501"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13" name="Freeform 8"/>
            <p:cNvSpPr>
              <a:spLocks noEditPoints="1"/>
            </p:cNvSpPr>
            <p:nvPr userDrawn="1"/>
          </p:nvSpPr>
          <p:spPr bwMode="auto">
            <a:xfrm>
              <a:off x="3929063" y="6350"/>
              <a:ext cx="1911350" cy="1619250"/>
            </a:xfrm>
            <a:custGeom>
              <a:avLst/>
              <a:gdLst>
                <a:gd name="T0" fmla="*/ 47 w 1018"/>
                <a:gd name="T1" fmla="*/ 358 h 862"/>
                <a:gd name="T2" fmla="*/ 51 w 1018"/>
                <a:gd name="T3" fmla="*/ 449 h 862"/>
                <a:gd name="T4" fmla="*/ 70 w 1018"/>
                <a:gd name="T5" fmla="*/ 534 h 862"/>
                <a:gd name="T6" fmla="*/ 182 w 1018"/>
                <a:gd name="T7" fmla="*/ 591 h 862"/>
                <a:gd name="T8" fmla="*/ 210 w 1018"/>
                <a:gd name="T9" fmla="*/ 513 h 862"/>
                <a:gd name="T10" fmla="*/ 403 w 1018"/>
                <a:gd name="T11" fmla="*/ 371 h 862"/>
                <a:gd name="T12" fmla="*/ 332 w 1018"/>
                <a:gd name="T13" fmla="*/ 844 h 862"/>
                <a:gd name="T14" fmla="*/ 395 w 1018"/>
                <a:gd name="T15" fmla="*/ 829 h 862"/>
                <a:gd name="T16" fmla="*/ 514 w 1018"/>
                <a:gd name="T17" fmla="*/ 372 h 862"/>
                <a:gd name="T18" fmla="*/ 586 w 1018"/>
                <a:gd name="T19" fmla="*/ 338 h 862"/>
                <a:gd name="T20" fmla="*/ 588 w 1018"/>
                <a:gd name="T21" fmla="*/ 631 h 862"/>
                <a:gd name="T22" fmla="*/ 588 w 1018"/>
                <a:gd name="T23" fmla="*/ 631 h 862"/>
                <a:gd name="T24" fmla="*/ 609 w 1018"/>
                <a:gd name="T25" fmla="*/ 631 h 862"/>
                <a:gd name="T26" fmla="*/ 609 w 1018"/>
                <a:gd name="T27" fmla="*/ 631 h 862"/>
                <a:gd name="T28" fmla="*/ 692 w 1018"/>
                <a:gd name="T29" fmla="*/ 481 h 862"/>
                <a:gd name="T30" fmla="*/ 843 w 1018"/>
                <a:gd name="T31" fmla="*/ 477 h 862"/>
                <a:gd name="T32" fmla="*/ 978 w 1018"/>
                <a:gd name="T33" fmla="*/ 679 h 862"/>
                <a:gd name="T34" fmla="*/ 996 w 1018"/>
                <a:gd name="T35" fmla="*/ 573 h 862"/>
                <a:gd name="T36" fmla="*/ 946 w 1018"/>
                <a:gd name="T37" fmla="*/ 385 h 862"/>
                <a:gd name="T38" fmla="*/ 907 w 1018"/>
                <a:gd name="T39" fmla="*/ 334 h 862"/>
                <a:gd name="T40" fmla="*/ 753 w 1018"/>
                <a:gd name="T41" fmla="*/ 48 h 862"/>
                <a:gd name="T42" fmla="*/ 666 w 1018"/>
                <a:gd name="T43" fmla="*/ 83 h 862"/>
                <a:gd name="T44" fmla="*/ 673 w 1018"/>
                <a:gd name="T45" fmla="*/ 161 h 862"/>
                <a:gd name="T46" fmla="*/ 582 w 1018"/>
                <a:gd name="T47" fmla="*/ 89 h 862"/>
                <a:gd name="T48" fmla="*/ 486 w 1018"/>
                <a:gd name="T49" fmla="*/ 48 h 862"/>
                <a:gd name="T50" fmla="*/ 426 w 1018"/>
                <a:gd name="T51" fmla="*/ 250 h 862"/>
                <a:gd name="T52" fmla="*/ 276 w 1018"/>
                <a:gd name="T53" fmla="*/ 318 h 862"/>
                <a:gd name="T54" fmla="*/ 281 w 1018"/>
                <a:gd name="T55" fmla="*/ 191 h 862"/>
                <a:gd name="T56" fmla="*/ 279 w 1018"/>
                <a:gd name="T57" fmla="*/ 76 h 862"/>
                <a:gd name="T58" fmla="*/ 171 w 1018"/>
                <a:gd name="T59" fmla="*/ 100 h 862"/>
                <a:gd name="T60" fmla="*/ 59 w 1018"/>
                <a:gd name="T61" fmla="*/ 358 h 862"/>
                <a:gd name="T62" fmla="*/ 725 w 1018"/>
                <a:gd name="T63" fmla="*/ 232 h 862"/>
                <a:gd name="T64" fmla="*/ 779 w 1018"/>
                <a:gd name="T65" fmla="*/ 382 h 862"/>
                <a:gd name="T66" fmla="*/ 697 w 1018"/>
                <a:gd name="T67" fmla="*/ 282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8" h="862">
                  <a:moveTo>
                    <a:pt x="59" y="358"/>
                  </a:moveTo>
                  <a:cubicBezTo>
                    <a:pt x="55" y="358"/>
                    <a:pt x="51" y="357"/>
                    <a:pt x="47" y="358"/>
                  </a:cubicBezTo>
                  <a:cubicBezTo>
                    <a:pt x="29" y="362"/>
                    <a:pt x="8" y="362"/>
                    <a:pt x="2" y="386"/>
                  </a:cubicBezTo>
                  <a:cubicBezTo>
                    <a:pt x="0" y="398"/>
                    <a:pt x="40" y="448"/>
                    <a:pt x="51" y="449"/>
                  </a:cubicBezTo>
                  <a:cubicBezTo>
                    <a:pt x="97" y="456"/>
                    <a:pt x="97" y="456"/>
                    <a:pt x="79" y="502"/>
                  </a:cubicBezTo>
                  <a:cubicBezTo>
                    <a:pt x="75" y="512"/>
                    <a:pt x="70" y="523"/>
                    <a:pt x="70" y="534"/>
                  </a:cubicBezTo>
                  <a:cubicBezTo>
                    <a:pt x="69" y="550"/>
                    <a:pt x="60" y="573"/>
                    <a:pt x="83" y="580"/>
                  </a:cubicBezTo>
                  <a:cubicBezTo>
                    <a:pt x="115" y="590"/>
                    <a:pt x="149" y="598"/>
                    <a:pt x="182" y="591"/>
                  </a:cubicBezTo>
                  <a:cubicBezTo>
                    <a:pt x="196" y="589"/>
                    <a:pt x="208" y="578"/>
                    <a:pt x="208" y="559"/>
                  </a:cubicBezTo>
                  <a:cubicBezTo>
                    <a:pt x="208" y="544"/>
                    <a:pt x="209" y="528"/>
                    <a:pt x="210" y="513"/>
                  </a:cubicBezTo>
                  <a:cubicBezTo>
                    <a:pt x="211" y="482"/>
                    <a:pt x="210" y="443"/>
                    <a:pt x="238" y="427"/>
                  </a:cubicBezTo>
                  <a:cubicBezTo>
                    <a:pt x="286" y="398"/>
                    <a:pt x="343" y="388"/>
                    <a:pt x="403" y="371"/>
                  </a:cubicBezTo>
                  <a:cubicBezTo>
                    <a:pt x="386" y="444"/>
                    <a:pt x="369" y="509"/>
                    <a:pt x="354" y="576"/>
                  </a:cubicBezTo>
                  <a:cubicBezTo>
                    <a:pt x="333" y="664"/>
                    <a:pt x="320" y="753"/>
                    <a:pt x="332" y="844"/>
                  </a:cubicBezTo>
                  <a:cubicBezTo>
                    <a:pt x="334" y="862"/>
                    <a:pt x="350" y="858"/>
                    <a:pt x="351" y="858"/>
                  </a:cubicBezTo>
                  <a:cubicBezTo>
                    <a:pt x="365" y="846"/>
                    <a:pt x="386" y="841"/>
                    <a:pt x="395" y="829"/>
                  </a:cubicBezTo>
                  <a:cubicBezTo>
                    <a:pt x="410" y="808"/>
                    <a:pt x="418" y="781"/>
                    <a:pt x="426" y="756"/>
                  </a:cubicBezTo>
                  <a:cubicBezTo>
                    <a:pt x="463" y="630"/>
                    <a:pt x="490" y="501"/>
                    <a:pt x="514" y="372"/>
                  </a:cubicBezTo>
                  <a:cubicBezTo>
                    <a:pt x="524" y="323"/>
                    <a:pt x="547" y="297"/>
                    <a:pt x="593" y="285"/>
                  </a:cubicBezTo>
                  <a:cubicBezTo>
                    <a:pt x="596" y="304"/>
                    <a:pt x="591" y="322"/>
                    <a:pt x="586" y="338"/>
                  </a:cubicBezTo>
                  <a:cubicBezTo>
                    <a:pt x="566" y="401"/>
                    <a:pt x="553" y="465"/>
                    <a:pt x="558" y="530"/>
                  </a:cubicBezTo>
                  <a:cubicBezTo>
                    <a:pt x="560" y="563"/>
                    <a:pt x="546" y="607"/>
                    <a:pt x="588" y="631"/>
                  </a:cubicBezTo>
                  <a:cubicBezTo>
                    <a:pt x="588" y="631"/>
                    <a:pt x="588" y="631"/>
                    <a:pt x="588" y="631"/>
                  </a:cubicBezTo>
                  <a:cubicBezTo>
                    <a:pt x="588" y="631"/>
                    <a:pt x="588" y="631"/>
                    <a:pt x="588" y="631"/>
                  </a:cubicBezTo>
                  <a:cubicBezTo>
                    <a:pt x="591" y="641"/>
                    <a:pt x="594" y="650"/>
                    <a:pt x="598" y="661"/>
                  </a:cubicBezTo>
                  <a:cubicBezTo>
                    <a:pt x="607" y="651"/>
                    <a:pt x="609" y="642"/>
                    <a:pt x="609" y="631"/>
                  </a:cubicBezTo>
                  <a:cubicBezTo>
                    <a:pt x="607" y="629"/>
                    <a:pt x="604" y="627"/>
                    <a:pt x="602" y="626"/>
                  </a:cubicBezTo>
                  <a:cubicBezTo>
                    <a:pt x="604" y="625"/>
                    <a:pt x="607" y="626"/>
                    <a:pt x="609" y="631"/>
                  </a:cubicBezTo>
                  <a:cubicBezTo>
                    <a:pt x="624" y="577"/>
                    <a:pt x="623" y="519"/>
                    <a:pt x="642" y="463"/>
                  </a:cubicBezTo>
                  <a:cubicBezTo>
                    <a:pt x="658" y="474"/>
                    <a:pt x="674" y="479"/>
                    <a:pt x="692" y="481"/>
                  </a:cubicBezTo>
                  <a:cubicBezTo>
                    <a:pt x="733" y="487"/>
                    <a:pt x="770" y="466"/>
                    <a:pt x="810" y="461"/>
                  </a:cubicBezTo>
                  <a:cubicBezTo>
                    <a:pt x="830" y="459"/>
                    <a:pt x="836" y="462"/>
                    <a:pt x="843" y="477"/>
                  </a:cubicBezTo>
                  <a:cubicBezTo>
                    <a:pt x="865" y="521"/>
                    <a:pt x="881" y="567"/>
                    <a:pt x="890" y="617"/>
                  </a:cubicBezTo>
                  <a:cubicBezTo>
                    <a:pt x="902" y="691"/>
                    <a:pt x="905" y="690"/>
                    <a:pt x="978" y="679"/>
                  </a:cubicBezTo>
                  <a:cubicBezTo>
                    <a:pt x="1013" y="674"/>
                    <a:pt x="1018" y="655"/>
                    <a:pt x="1013" y="627"/>
                  </a:cubicBezTo>
                  <a:cubicBezTo>
                    <a:pt x="1010" y="609"/>
                    <a:pt x="1005" y="590"/>
                    <a:pt x="996" y="573"/>
                  </a:cubicBezTo>
                  <a:cubicBezTo>
                    <a:pt x="971" y="523"/>
                    <a:pt x="959" y="469"/>
                    <a:pt x="943" y="416"/>
                  </a:cubicBezTo>
                  <a:cubicBezTo>
                    <a:pt x="939" y="404"/>
                    <a:pt x="941" y="394"/>
                    <a:pt x="946" y="385"/>
                  </a:cubicBezTo>
                  <a:cubicBezTo>
                    <a:pt x="958" y="363"/>
                    <a:pt x="952" y="345"/>
                    <a:pt x="929" y="342"/>
                  </a:cubicBezTo>
                  <a:cubicBezTo>
                    <a:pt x="920" y="341"/>
                    <a:pt x="913" y="345"/>
                    <a:pt x="907" y="334"/>
                  </a:cubicBezTo>
                  <a:cubicBezTo>
                    <a:pt x="880" y="282"/>
                    <a:pt x="848" y="233"/>
                    <a:pt x="825" y="180"/>
                  </a:cubicBezTo>
                  <a:cubicBezTo>
                    <a:pt x="805" y="134"/>
                    <a:pt x="781" y="90"/>
                    <a:pt x="753" y="48"/>
                  </a:cubicBezTo>
                  <a:cubicBezTo>
                    <a:pt x="749" y="41"/>
                    <a:pt x="743" y="28"/>
                    <a:pt x="735" y="32"/>
                  </a:cubicBezTo>
                  <a:cubicBezTo>
                    <a:pt x="710" y="45"/>
                    <a:pt x="684" y="60"/>
                    <a:pt x="666" y="83"/>
                  </a:cubicBezTo>
                  <a:cubicBezTo>
                    <a:pt x="653" y="100"/>
                    <a:pt x="673" y="112"/>
                    <a:pt x="676" y="127"/>
                  </a:cubicBezTo>
                  <a:cubicBezTo>
                    <a:pt x="678" y="139"/>
                    <a:pt x="696" y="150"/>
                    <a:pt x="673" y="161"/>
                  </a:cubicBezTo>
                  <a:cubicBezTo>
                    <a:pt x="636" y="178"/>
                    <a:pt x="601" y="201"/>
                    <a:pt x="557" y="213"/>
                  </a:cubicBezTo>
                  <a:cubicBezTo>
                    <a:pt x="566" y="170"/>
                    <a:pt x="573" y="129"/>
                    <a:pt x="582" y="89"/>
                  </a:cubicBezTo>
                  <a:cubicBezTo>
                    <a:pt x="592" y="45"/>
                    <a:pt x="584" y="29"/>
                    <a:pt x="539" y="12"/>
                  </a:cubicBezTo>
                  <a:cubicBezTo>
                    <a:pt x="506" y="0"/>
                    <a:pt x="499" y="30"/>
                    <a:pt x="486" y="48"/>
                  </a:cubicBezTo>
                  <a:cubicBezTo>
                    <a:pt x="474" y="64"/>
                    <a:pt x="466" y="83"/>
                    <a:pt x="462" y="103"/>
                  </a:cubicBezTo>
                  <a:cubicBezTo>
                    <a:pt x="450" y="152"/>
                    <a:pt x="438" y="201"/>
                    <a:pt x="426" y="250"/>
                  </a:cubicBezTo>
                  <a:cubicBezTo>
                    <a:pt x="423" y="263"/>
                    <a:pt x="421" y="275"/>
                    <a:pt x="406" y="280"/>
                  </a:cubicBezTo>
                  <a:cubicBezTo>
                    <a:pt x="363" y="292"/>
                    <a:pt x="319" y="305"/>
                    <a:pt x="276" y="318"/>
                  </a:cubicBezTo>
                  <a:cubicBezTo>
                    <a:pt x="255" y="324"/>
                    <a:pt x="252" y="314"/>
                    <a:pt x="255" y="297"/>
                  </a:cubicBezTo>
                  <a:cubicBezTo>
                    <a:pt x="261" y="261"/>
                    <a:pt x="266" y="225"/>
                    <a:pt x="281" y="191"/>
                  </a:cubicBezTo>
                  <a:cubicBezTo>
                    <a:pt x="294" y="161"/>
                    <a:pt x="298" y="130"/>
                    <a:pt x="300" y="99"/>
                  </a:cubicBezTo>
                  <a:cubicBezTo>
                    <a:pt x="301" y="83"/>
                    <a:pt x="297" y="76"/>
                    <a:pt x="279" y="76"/>
                  </a:cubicBezTo>
                  <a:cubicBezTo>
                    <a:pt x="261" y="75"/>
                    <a:pt x="242" y="71"/>
                    <a:pt x="224" y="66"/>
                  </a:cubicBezTo>
                  <a:cubicBezTo>
                    <a:pt x="192" y="57"/>
                    <a:pt x="183" y="72"/>
                    <a:pt x="171" y="100"/>
                  </a:cubicBezTo>
                  <a:cubicBezTo>
                    <a:pt x="143" y="164"/>
                    <a:pt x="145" y="233"/>
                    <a:pt x="126" y="298"/>
                  </a:cubicBezTo>
                  <a:cubicBezTo>
                    <a:pt x="114" y="341"/>
                    <a:pt x="97" y="356"/>
                    <a:pt x="59" y="358"/>
                  </a:cubicBezTo>
                  <a:close/>
                  <a:moveTo>
                    <a:pt x="697" y="282"/>
                  </a:moveTo>
                  <a:cubicBezTo>
                    <a:pt x="703" y="265"/>
                    <a:pt x="715" y="249"/>
                    <a:pt x="725" y="232"/>
                  </a:cubicBezTo>
                  <a:cubicBezTo>
                    <a:pt x="757" y="273"/>
                    <a:pt x="777" y="314"/>
                    <a:pt x="794" y="358"/>
                  </a:cubicBezTo>
                  <a:cubicBezTo>
                    <a:pt x="802" y="378"/>
                    <a:pt x="797" y="383"/>
                    <a:pt x="779" y="382"/>
                  </a:cubicBezTo>
                  <a:cubicBezTo>
                    <a:pt x="774" y="382"/>
                    <a:pt x="769" y="383"/>
                    <a:pt x="764" y="383"/>
                  </a:cubicBezTo>
                  <a:cubicBezTo>
                    <a:pt x="618" y="393"/>
                    <a:pt x="664" y="384"/>
                    <a:pt x="697" y="28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14" name="Freeform 9"/>
            <p:cNvSpPr>
              <a:spLocks noEditPoints="1"/>
            </p:cNvSpPr>
            <p:nvPr userDrawn="1"/>
          </p:nvSpPr>
          <p:spPr bwMode="auto">
            <a:xfrm>
              <a:off x="6592888" y="-477838"/>
              <a:ext cx="1638300" cy="1947863"/>
            </a:xfrm>
            <a:custGeom>
              <a:avLst/>
              <a:gdLst>
                <a:gd name="T0" fmla="*/ 14 w 873"/>
                <a:gd name="T1" fmla="*/ 1009 h 1036"/>
                <a:gd name="T2" fmla="*/ 20 w 873"/>
                <a:gd name="T3" fmla="*/ 1026 h 1036"/>
                <a:gd name="T4" fmla="*/ 44 w 873"/>
                <a:gd name="T5" fmla="*/ 1024 h 1036"/>
                <a:gd name="T6" fmla="*/ 118 w 873"/>
                <a:gd name="T7" fmla="*/ 878 h 1036"/>
                <a:gd name="T8" fmla="*/ 151 w 873"/>
                <a:gd name="T9" fmla="*/ 746 h 1036"/>
                <a:gd name="T10" fmla="*/ 167 w 873"/>
                <a:gd name="T11" fmla="*/ 764 h 1036"/>
                <a:gd name="T12" fmla="*/ 280 w 873"/>
                <a:gd name="T13" fmla="*/ 911 h 1036"/>
                <a:gd name="T14" fmla="*/ 435 w 873"/>
                <a:gd name="T15" fmla="*/ 964 h 1036"/>
                <a:gd name="T16" fmla="*/ 466 w 873"/>
                <a:gd name="T17" fmla="*/ 913 h 1036"/>
                <a:gd name="T18" fmla="*/ 696 w 873"/>
                <a:gd name="T19" fmla="*/ 846 h 1036"/>
                <a:gd name="T20" fmla="*/ 762 w 873"/>
                <a:gd name="T21" fmla="*/ 639 h 1036"/>
                <a:gd name="T22" fmla="*/ 639 w 873"/>
                <a:gd name="T23" fmla="*/ 496 h 1036"/>
                <a:gd name="T24" fmla="*/ 650 w 873"/>
                <a:gd name="T25" fmla="*/ 490 h 1036"/>
                <a:gd name="T26" fmla="*/ 676 w 873"/>
                <a:gd name="T27" fmla="*/ 443 h 1036"/>
                <a:gd name="T28" fmla="*/ 650 w 873"/>
                <a:gd name="T29" fmla="*/ 416 h 1036"/>
                <a:gd name="T30" fmla="*/ 650 w 873"/>
                <a:gd name="T31" fmla="*/ 401 h 1036"/>
                <a:gd name="T32" fmla="*/ 766 w 873"/>
                <a:gd name="T33" fmla="*/ 311 h 1036"/>
                <a:gd name="T34" fmla="*/ 837 w 873"/>
                <a:gd name="T35" fmla="*/ 325 h 1036"/>
                <a:gd name="T36" fmla="*/ 837 w 873"/>
                <a:gd name="T37" fmla="*/ 325 h 1036"/>
                <a:gd name="T38" fmla="*/ 863 w 873"/>
                <a:gd name="T39" fmla="*/ 362 h 1036"/>
                <a:gd name="T40" fmla="*/ 858 w 873"/>
                <a:gd name="T41" fmla="*/ 317 h 1036"/>
                <a:gd name="T42" fmla="*/ 861 w 873"/>
                <a:gd name="T43" fmla="*/ 281 h 1036"/>
                <a:gd name="T44" fmla="*/ 677 w 873"/>
                <a:gd name="T45" fmla="*/ 218 h 1036"/>
                <a:gd name="T46" fmla="*/ 613 w 873"/>
                <a:gd name="T47" fmla="*/ 265 h 1036"/>
                <a:gd name="T48" fmla="*/ 474 w 873"/>
                <a:gd name="T49" fmla="*/ 462 h 1036"/>
                <a:gd name="T50" fmla="*/ 446 w 873"/>
                <a:gd name="T51" fmla="*/ 482 h 1036"/>
                <a:gd name="T52" fmla="*/ 227 w 873"/>
                <a:gd name="T53" fmla="*/ 529 h 1036"/>
                <a:gd name="T54" fmla="*/ 204 w 873"/>
                <a:gd name="T55" fmla="*/ 507 h 1036"/>
                <a:gd name="T56" fmla="*/ 256 w 873"/>
                <a:gd name="T57" fmla="*/ 298 h 1036"/>
                <a:gd name="T58" fmla="*/ 306 w 873"/>
                <a:gd name="T59" fmla="*/ 72 h 1036"/>
                <a:gd name="T60" fmla="*/ 256 w 873"/>
                <a:gd name="T61" fmla="*/ 12 h 1036"/>
                <a:gd name="T62" fmla="*/ 217 w 873"/>
                <a:gd name="T63" fmla="*/ 37 h 1036"/>
                <a:gd name="T64" fmla="*/ 173 w 873"/>
                <a:gd name="T65" fmla="*/ 140 h 1036"/>
                <a:gd name="T66" fmla="*/ 88 w 873"/>
                <a:gd name="T67" fmla="*/ 513 h 1036"/>
                <a:gd name="T68" fmla="*/ 57 w 873"/>
                <a:gd name="T69" fmla="*/ 633 h 1036"/>
                <a:gd name="T70" fmla="*/ 14 w 873"/>
                <a:gd name="T71" fmla="*/ 1009 h 1036"/>
                <a:gd name="T72" fmla="*/ 431 w 873"/>
                <a:gd name="T73" fmla="*/ 585 h 1036"/>
                <a:gd name="T74" fmla="*/ 442 w 873"/>
                <a:gd name="T75" fmla="*/ 583 h 1036"/>
                <a:gd name="T76" fmla="*/ 566 w 873"/>
                <a:gd name="T77" fmla="*/ 617 h 1036"/>
                <a:gd name="T78" fmla="*/ 617 w 873"/>
                <a:gd name="T79" fmla="*/ 656 h 1036"/>
                <a:gd name="T80" fmla="*/ 629 w 873"/>
                <a:gd name="T81" fmla="*/ 754 h 1036"/>
                <a:gd name="T82" fmla="*/ 521 w 873"/>
                <a:gd name="T83" fmla="*/ 826 h 1036"/>
                <a:gd name="T84" fmla="*/ 469 w 873"/>
                <a:gd name="T85" fmla="*/ 873 h 1036"/>
                <a:gd name="T86" fmla="*/ 456 w 873"/>
                <a:gd name="T87" fmla="*/ 875 h 1036"/>
                <a:gd name="T88" fmla="*/ 440 w 873"/>
                <a:gd name="T89" fmla="*/ 881 h 1036"/>
                <a:gd name="T90" fmla="*/ 440 w 873"/>
                <a:gd name="T91" fmla="*/ 881 h 1036"/>
                <a:gd name="T92" fmla="*/ 440 w 873"/>
                <a:gd name="T93" fmla="*/ 881 h 1036"/>
                <a:gd name="T94" fmla="*/ 370 w 873"/>
                <a:gd name="T95" fmla="*/ 820 h 1036"/>
                <a:gd name="T96" fmla="*/ 313 w 873"/>
                <a:gd name="T97" fmla="*/ 762 h 1036"/>
                <a:gd name="T98" fmla="*/ 205 w 873"/>
                <a:gd name="T99" fmla="*/ 650 h 1036"/>
                <a:gd name="T100" fmla="*/ 431 w 873"/>
                <a:gd name="T101" fmla="*/ 58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73" h="1036">
                  <a:moveTo>
                    <a:pt x="14" y="1009"/>
                  </a:moveTo>
                  <a:cubicBezTo>
                    <a:pt x="14" y="1015"/>
                    <a:pt x="9" y="1032"/>
                    <a:pt x="20" y="1026"/>
                  </a:cubicBezTo>
                  <a:cubicBezTo>
                    <a:pt x="29" y="1021"/>
                    <a:pt x="33" y="1036"/>
                    <a:pt x="44" y="1024"/>
                  </a:cubicBezTo>
                  <a:cubicBezTo>
                    <a:pt x="83" y="982"/>
                    <a:pt x="105" y="933"/>
                    <a:pt x="118" y="878"/>
                  </a:cubicBezTo>
                  <a:cubicBezTo>
                    <a:pt x="129" y="836"/>
                    <a:pt x="139" y="793"/>
                    <a:pt x="151" y="746"/>
                  </a:cubicBezTo>
                  <a:cubicBezTo>
                    <a:pt x="159" y="755"/>
                    <a:pt x="164" y="759"/>
                    <a:pt x="167" y="764"/>
                  </a:cubicBezTo>
                  <a:cubicBezTo>
                    <a:pt x="205" y="813"/>
                    <a:pt x="243" y="862"/>
                    <a:pt x="280" y="911"/>
                  </a:cubicBezTo>
                  <a:cubicBezTo>
                    <a:pt x="320" y="964"/>
                    <a:pt x="374" y="978"/>
                    <a:pt x="435" y="964"/>
                  </a:cubicBezTo>
                  <a:cubicBezTo>
                    <a:pt x="460" y="959"/>
                    <a:pt x="488" y="949"/>
                    <a:pt x="466" y="913"/>
                  </a:cubicBezTo>
                  <a:cubicBezTo>
                    <a:pt x="550" y="909"/>
                    <a:pt x="628" y="898"/>
                    <a:pt x="696" y="846"/>
                  </a:cubicBezTo>
                  <a:cubicBezTo>
                    <a:pt x="763" y="796"/>
                    <a:pt x="789" y="719"/>
                    <a:pt x="762" y="639"/>
                  </a:cubicBezTo>
                  <a:cubicBezTo>
                    <a:pt x="741" y="574"/>
                    <a:pt x="691" y="535"/>
                    <a:pt x="639" y="496"/>
                  </a:cubicBezTo>
                  <a:cubicBezTo>
                    <a:pt x="644" y="494"/>
                    <a:pt x="647" y="492"/>
                    <a:pt x="650" y="490"/>
                  </a:cubicBezTo>
                  <a:cubicBezTo>
                    <a:pt x="665" y="478"/>
                    <a:pt x="673" y="460"/>
                    <a:pt x="676" y="443"/>
                  </a:cubicBezTo>
                  <a:cubicBezTo>
                    <a:pt x="679" y="429"/>
                    <a:pt x="671" y="415"/>
                    <a:pt x="650" y="416"/>
                  </a:cubicBezTo>
                  <a:cubicBezTo>
                    <a:pt x="643" y="416"/>
                    <a:pt x="646" y="404"/>
                    <a:pt x="650" y="401"/>
                  </a:cubicBezTo>
                  <a:cubicBezTo>
                    <a:pt x="689" y="371"/>
                    <a:pt x="702" y="310"/>
                    <a:pt x="766" y="311"/>
                  </a:cubicBezTo>
                  <a:cubicBezTo>
                    <a:pt x="791" y="312"/>
                    <a:pt x="813" y="322"/>
                    <a:pt x="837" y="325"/>
                  </a:cubicBezTo>
                  <a:cubicBezTo>
                    <a:pt x="837" y="325"/>
                    <a:pt x="837" y="325"/>
                    <a:pt x="837" y="325"/>
                  </a:cubicBezTo>
                  <a:cubicBezTo>
                    <a:pt x="840" y="341"/>
                    <a:pt x="860" y="345"/>
                    <a:pt x="863" y="362"/>
                  </a:cubicBezTo>
                  <a:cubicBezTo>
                    <a:pt x="870" y="345"/>
                    <a:pt x="868" y="331"/>
                    <a:pt x="858" y="317"/>
                  </a:cubicBezTo>
                  <a:cubicBezTo>
                    <a:pt x="873" y="306"/>
                    <a:pt x="868" y="294"/>
                    <a:pt x="861" y="281"/>
                  </a:cubicBezTo>
                  <a:cubicBezTo>
                    <a:pt x="835" y="230"/>
                    <a:pt x="755" y="177"/>
                    <a:pt x="677" y="218"/>
                  </a:cubicBezTo>
                  <a:cubicBezTo>
                    <a:pt x="653" y="231"/>
                    <a:pt x="632" y="246"/>
                    <a:pt x="613" y="265"/>
                  </a:cubicBezTo>
                  <a:cubicBezTo>
                    <a:pt x="555" y="322"/>
                    <a:pt x="490" y="375"/>
                    <a:pt x="474" y="462"/>
                  </a:cubicBezTo>
                  <a:cubicBezTo>
                    <a:pt x="470" y="480"/>
                    <a:pt x="457" y="478"/>
                    <a:pt x="446" y="482"/>
                  </a:cubicBezTo>
                  <a:cubicBezTo>
                    <a:pt x="374" y="504"/>
                    <a:pt x="301" y="514"/>
                    <a:pt x="227" y="529"/>
                  </a:cubicBezTo>
                  <a:cubicBezTo>
                    <a:pt x="205" y="533"/>
                    <a:pt x="200" y="526"/>
                    <a:pt x="204" y="507"/>
                  </a:cubicBezTo>
                  <a:cubicBezTo>
                    <a:pt x="221" y="437"/>
                    <a:pt x="236" y="367"/>
                    <a:pt x="256" y="298"/>
                  </a:cubicBezTo>
                  <a:cubicBezTo>
                    <a:pt x="277" y="223"/>
                    <a:pt x="288" y="147"/>
                    <a:pt x="306" y="72"/>
                  </a:cubicBezTo>
                  <a:cubicBezTo>
                    <a:pt x="315" y="32"/>
                    <a:pt x="281" y="24"/>
                    <a:pt x="256" y="12"/>
                  </a:cubicBezTo>
                  <a:cubicBezTo>
                    <a:pt x="233" y="0"/>
                    <a:pt x="226" y="24"/>
                    <a:pt x="217" y="37"/>
                  </a:cubicBezTo>
                  <a:cubicBezTo>
                    <a:pt x="194" y="68"/>
                    <a:pt x="181" y="103"/>
                    <a:pt x="173" y="140"/>
                  </a:cubicBezTo>
                  <a:cubicBezTo>
                    <a:pt x="145" y="265"/>
                    <a:pt x="120" y="390"/>
                    <a:pt x="88" y="513"/>
                  </a:cubicBezTo>
                  <a:cubicBezTo>
                    <a:pt x="77" y="553"/>
                    <a:pt x="64" y="591"/>
                    <a:pt x="57" y="633"/>
                  </a:cubicBezTo>
                  <a:cubicBezTo>
                    <a:pt x="35" y="758"/>
                    <a:pt x="0" y="881"/>
                    <a:pt x="14" y="1009"/>
                  </a:cubicBezTo>
                  <a:close/>
                  <a:moveTo>
                    <a:pt x="431" y="585"/>
                  </a:moveTo>
                  <a:cubicBezTo>
                    <a:pt x="435" y="585"/>
                    <a:pt x="439" y="585"/>
                    <a:pt x="442" y="583"/>
                  </a:cubicBezTo>
                  <a:cubicBezTo>
                    <a:pt x="498" y="542"/>
                    <a:pt x="531" y="579"/>
                    <a:pt x="566" y="617"/>
                  </a:cubicBezTo>
                  <a:cubicBezTo>
                    <a:pt x="580" y="633"/>
                    <a:pt x="598" y="647"/>
                    <a:pt x="617" y="656"/>
                  </a:cubicBezTo>
                  <a:cubicBezTo>
                    <a:pt x="666" y="679"/>
                    <a:pt x="659" y="719"/>
                    <a:pt x="629" y="754"/>
                  </a:cubicBezTo>
                  <a:cubicBezTo>
                    <a:pt x="601" y="788"/>
                    <a:pt x="559" y="807"/>
                    <a:pt x="521" y="826"/>
                  </a:cubicBezTo>
                  <a:cubicBezTo>
                    <a:pt x="497" y="838"/>
                    <a:pt x="475" y="843"/>
                    <a:pt x="469" y="873"/>
                  </a:cubicBezTo>
                  <a:cubicBezTo>
                    <a:pt x="469" y="874"/>
                    <a:pt x="461" y="874"/>
                    <a:pt x="456" y="875"/>
                  </a:cubicBezTo>
                  <a:cubicBezTo>
                    <a:pt x="451" y="877"/>
                    <a:pt x="445" y="879"/>
                    <a:pt x="440" y="881"/>
                  </a:cubicBezTo>
                  <a:cubicBezTo>
                    <a:pt x="440" y="881"/>
                    <a:pt x="440" y="881"/>
                    <a:pt x="440" y="881"/>
                  </a:cubicBezTo>
                  <a:cubicBezTo>
                    <a:pt x="440" y="881"/>
                    <a:pt x="440" y="881"/>
                    <a:pt x="440" y="881"/>
                  </a:cubicBezTo>
                  <a:cubicBezTo>
                    <a:pt x="428" y="848"/>
                    <a:pt x="393" y="841"/>
                    <a:pt x="370" y="820"/>
                  </a:cubicBezTo>
                  <a:cubicBezTo>
                    <a:pt x="350" y="802"/>
                    <a:pt x="331" y="783"/>
                    <a:pt x="313" y="762"/>
                  </a:cubicBezTo>
                  <a:cubicBezTo>
                    <a:pt x="280" y="723"/>
                    <a:pt x="241" y="688"/>
                    <a:pt x="205" y="650"/>
                  </a:cubicBezTo>
                  <a:cubicBezTo>
                    <a:pt x="278" y="625"/>
                    <a:pt x="353" y="599"/>
                    <a:pt x="431" y="58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grpSp>
      <p:sp>
        <p:nvSpPr>
          <p:cNvPr id="24" name="椭圆 23">
            <a:extLst>
              <a:ext uri="{FF2B5EF4-FFF2-40B4-BE49-F238E27FC236}">
                <a16:creationId xmlns:a16="http://schemas.microsoft.com/office/drawing/2014/main" xmlns="" id="{21872023-1CA1-47EB-A31A-5D94089B2128}"/>
              </a:ext>
            </a:extLst>
          </p:cNvPr>
          <p:cNvSpPr/>
          <p:nvPr/>
        </p:nvSpPr>
        <p:spPr>
          <a:xfrm>
            <a:off x="10100317" y="1749670"/>
            <a:ext cx="1150294" cy="1150294"/>
          </a:xfrm>
          <a:prstGeom prst="ellipse">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altLang="zh-CN" sz="2800" dirty="0">
              <a:solidFill>
                <a:schemeClr val="bg1">
                  <a:lumMod val="65000"/>
                </a:schemeClr>
              </a:solidFill>
              <a:latin typeface="Impact" panose="020B0806030902050204" pitchFamily="34" charset="0"/>
            </a:endParaRPr>
          </a:p>
        </p:txBody>
      </p:sp>
      <p:pic>
        <p:nvPicPr>
          <p:cNvPr id="20" name="图片占位符 19" descr="图片包含 建筑物, 户外, 天空&#10;&#10;自动生成的说明">
            <a:extLst>
              <a:ext uri="{FF2B5EF4-FFF2-40B4-BE49-F238E27FC236}">
                <a16:creationId xmlns:a16="http://schemas.microsoft.com/office/drawing/2014/main" xmlns="" id="{C405AC16-DDA1-4E02-BAC5-9E5585B359B0}"/>
              </a:ext>
            </a:extLst>
          </p:cNvPr>
          <p:cNvPicPr>
            <a:picLocks noGrp="1" noChangeAspect="1"/>
          </p:cNvPicPr>
          <p:nvPr>
            <p:ph type="pic" sz="quarter" idx="19"/>
          </p:nvPr>
        </p:nvPicPr>
        <p:blipFill>
          <a:blip r:embed="rId4" cstate="email">
            <a:extLst>
              <a:ext uri="{28A0092B-C50C-407E-A947-70E740481C1C}">
                <a14:useLocalDpi xmlns:a14="http://schemas.microsoft.com/office/drawing/2010/main" val="0"/>
              </a:ext>
            </a:extLst>
          </a:blip>
          <a:srcRect/>
          <a:stretch>
            <a:fillRect/>
          </a:stretch>
        </p:blipFill>
        <p:spPr>
          <a:xfrm>
            <a:off x="143693" y="0"/>
            <a:ext cx="4927057" cy="6866909"/>
          </a:xfrm>
        </p:spPr>
      </p:pic>
      <p:pic>
        <p:nvPicPr>
          <p:cNvPr id="25" name="图片 24" descr="图片包含 户外, 标牌&#10;&#10;自动生成的说明">
            <a:extLst>
              <a:ext uri="{FF2B5EF4-FFF2-40B4-BE49-F238E27FC236}">
                <a16:creationId xmlns:a16="http://schemas.microsoft.com/office/drawing/2014/main" xmlns="" id="{70AF0AE0-577F-4880-92E2-5CBAC95085CB}"/>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10177727" y="1827989"/>
            <a:ext cx="1021600" cy="1019781"/>
          </a:xfrm>
          <a:prstGeom prst="rect">
            <a:avLst/>
          </a:prstGeom>
        </p:spPr>
      </p:pic>
    </p:spTree>
    <p:extLst>
      <p:ext uri="{BB962C8B-B14F-4D97-AF65-F5344CB8AC3E}">
        <p14:creationId xmlns:p14="http://schemas.microsoft.com/office/powerpoint/2010/main" val="12590430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非极大值抑制</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25</a:t>
            </a:fld>
            <a:endParaRPr lang="zh-CN" altLang="en-US" dirty="0"/>
          </a:p>
        </p:txBody>
      </p:sp>
      <p:sp>
        <p:nvSpPr>
          <p:cNvPr id="5" name="矩形 4"/>
          <p:cNvSpPr/>
          <p:nvPr/>
        </p:nvSpPr>
        <p:spPr>
          <a:xfrm>
            <a:off x="669925" y="1088810"/>
            <a:ext cx="11034396" cy="1938992"/>
          </a:xfrm>
          <a:prstGeom prst="rect">
            <a:avLst/>
          </a:prstGeom>
        </p:spPr>
        <p:txBody>
          <a:bodyPr wrap="square">
            <a:spAutoFit/>
          </a:bodyPr>
          <a:lstStyle/>
          <a:p>
            <a:r>
              <a:rPr lang="zh-CN" altLang="en-US" sz="2400" dirty="0"/>
              <a:t>（</a:t>
            </a:r>
            <a:r>
              <a:rPr lang="en-US" altLang="zh-CN" sz="2400" dirty="0"/>
              <a:t>1</a:t>
            </a:r>
            <a:r>
              <a:rPr lang="zh-CN" altLang="en-US" sz="2400" dirty="0"/>
              <a:t>） 绝大部分人脸检测器的核心是分类器，即给定一个尺寸固定图片，分类器判断是或者不是人脸；</a:t>
            </a:r>
          </a:p>
          <a:p>
            <a:endParaRPr lang="zh-CN" altLang="en-US" sz="2400" dirty="0"/>
          </a:p>
          <a:p>
            <a:r>
              <a:rPr lang="zh-CN" altLang="en-US" sz="2400" dirty="0"/>
              <a:t>（</a:t>
            </a:r>
            <a:r>
              <a:rPr lang="en-US" altLang="zh-CN" sz="2400" dirty="0"/>
              <a:t>2</a:t>
            </a:r>
            <a:r>
              <a:rPr lang="zh-CN" altLang="en-US" sz="2400" dirty="0"/>
              <a:t>）将分类器进化为检测器的关键是：在原始图像上从多个尺度产生窗口，并</a:t>
            </a:r>
            <a:r>
              <a:rPr lang="en-US" altLang="zh-CN" sz="2400" dirty="0"/>
              <a:t>resize</a:t>
            </a:r>
            <a:r>
              <a:rPr lang="zh-CN" altLang="en-US" sz="2400" dirty="0"/>
              <a:t>到固定尺寸，然后送给分类器做判断。最常用的方法是滑动窗口</a:t>
            </a:r>
            <a:r>
              <a:rPr lang="zh-CN" altLang="en-US" sz="2000" dirty="0"/>
              <a:t>。</a:t>
            </a:r>
          </a:p>
        </p:txBody>
      </p:sp>
      <p:pic>
        <p:nvPicPr>
          <p:cNvPr id="6" name="图片 5"/>
          <p:cNvPicPr>
            <a:picLocks noChangeAspect="1"/>
          </p:cNvPicPr>
          <p:nvPr/>
        </p:nvPicPr>
        <p:blipFill>
          <a:blip r:embed="rId3"/>
          <a:stretch>
            <a:fillRect/>
          </a:stretch>
        </p:blipFill>
        <p:spPr>
          <a:xfrm>
            <a:off x="2124261" y="3110020"/>
            <a:ext cx="7941886" cy="3552949"/>
          </a:xfrm>
          <a:prstGeom prst="rect">
            <a:avLst/>
          </a:prstGeom>
        </p:spPr>
      </p:pic>
    </p:spTree>
    <p:extLst>
      <p:ext uri="{BB962C8B-B14F-4D97-AF65-F5344CB8AC3E}">
        <p14:creationId xmlns:p14="http://schemas.microsoft.com/office/powerpoint/2010/main" val="12252584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非极大值抑制</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26</a:t>
            </a:fld>
            <a:endParaRPr lang="zh-CN" altLang="en-US" dirty="0"/>
          </a:p>
        </p:txBody>
      </p:sp>
      <p:sp>
        <p:nvSpPr>
          <p:cNvPr id="5" name="矩形 4"/>
          <p:cNvSpPr/>
          <p:nvPr/>
        </p:nvSpPr>
        <p:spPr>
          <a:xfrm>
            <a:off x="814647" y="1088810"/>
            <a:ext cx="10705840" cy="1569660"/>
          </a:xfrm>
          <a:prstGeom prst="rect">
            <a:avLst/>
          </a:prstGeom>
        </p:spPr>
        <p:txBody>
          <a:bodyPr wrap="square">
            <a:spAutoFit/>
          </a:bodyPr>
          <a:lstStyle/>
          <a:p>
            <a:r>
              <a:rPr lang="zh-CN" altLang="en-US" sz="2400" dirty="0"/>
              <a:t>（</a:t>
            </a:r>
            <a:r>
              <a:rPr lang="en-US" altLang="zh-CN" sz="2400" dirty="0"/>
              <a:t>1</a:t>
            </a:r>
            <a:r>
              <a:rPr lang="zh-CN" altLang="en-US" sz="2400" dirty="0"/>
              <a:t>）将所有框的得分排序，选中最高分及其对应的框</a:t>
            </a:r>
            <a:r>
              <a:rPr lang="zh-CN" altLang="en-US" sz="2400" dirty="0" smtClean="0"/>
              <a:t>：</a:t>
            </a:r>
            <a:endParaRPr lang="en-US" altLang="zh-CN" sz="2400" dirty="0" smtClean="0"/>
          </a:p>
          <a:p>
            <a:r>
              <a:rPr lang="zh-CN" altLang="en-US" sz="2400" dirty="0"/>
              <a:t>（</a:t>
            </a:r>
            <a:r>
              <a:rPr lang="en-US" altLang="zh-CN" sz="2400" dirty="0"/>
              <a:t>2</a:t>
            </a:r>
            <a:r>
              <a:rPr lang="zh-CN" altLang="en-US" sz="2400" dirty="0"/>
              <a:t>）遍历其余的框，如果和当前最高分框的重叠面积</a:t>
            </a:r>
            <a:r>
              <a:rPr lang="en-US" altLang="zh-CN" sz="2400" dirty="0"/>
              <a:t>(IOU)</a:t>
            </a:r>
            <a:r>
              <a:rPr lang="zh-CN" altLang="en-US" sz="2400" dirty="0"/>
              <a:t>大于一定阈值，我们就将框删除</a:t>
            </a:r>
            <a:r>
              <a:rPr lang="zh-CN" altLang="en-US" sz="2400" dirty="0" smtClean="0"/>
              <a:t>。</a:t>
            </a:r>
            <a:endParaRPr lang="en-US" altLang="zh-CN" sz="2400" dirty="0" smtClean="0"/>
          </a:p>
          <a:p>
            <a:r>
              <a:rPr lang="zh-CN" altLang="en-US" sz="2400" dirty="0"/>
              <a:t>（</a:t>
            </a:r>
            <a:r>
              <a:rPr lang="en-US" altLang="zh-CN" sz="2400" dirty="0"/>
              <a:t>3</a:t>
            </a:r>
            <a:r>
              <a:rPr lang="zh-CN" altLang="en-US" sz="2400" dirty="0"/>
              <a:t>）从未处理的框中继续选一个得分最高的，重复上述过程。</a:t>
            </a:r>
          </a:p>
        </p:txBody>
      </p:sp>
      <p:pic>
        <p:nvPicPr>
          <p:cNvPr id="3" name="图片 2"/>
          <p:cNvPicPr>
            <a:picLocks noChangeAspect="1"/>
          </p:cNvPicPr>
          <p:nvPr/>
        </p:nvPicPr>
        <p:blipFill>
          <a:blip r:embed="rId3"/>
          <a:stretch>
            <a:fillRect/>
          </a:stretch>
        </p:blipFill>
        <p:spPr>
          <a:xfrm>
            <a:off x="1676952" y="2720026"/>
            <a:ext cx="8836504" cy="3953173"/>
          </a:xfrm>
          <a:prstGeom prst="rect">
            <a:avLst/>
          </a:prstGeom>
        </p:spPr>
      </p:pic>
    </p:spTree>
    <p:extLst>
      <p:ext uri="{BB962C8B-B14F-4D97-AF65-F5344CB8AC3E}">
        <p14:creationId xmlns:p14="http://schemas.microsoft.com/office/powerpoint/2010/main" val="22542022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非极大值抑制</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27</a:t>
            </a:fld>
            <a:endParaRPr lang="zh-CN" altLang="en-US" dirty="0"/>
          </a:p>
        </p:txBody>
      </p:sp>
      <p:sp>
        <p:nvSpPr>
          <p:cNvPr id="5" name="矩形 4"/>
          <p:cNvSpPr/>
          <p:nvPr/>
        </p:nvSpPr>
        <p:spPr>
          <a:xfrm>
            <a:off x="1858960" y="1836955"/>
            <a:ext cx="8472487" cy="461665"/>
          </a:xfrm>
          <a:prstGeom prst="rect">
            <a:avLst/>
          </a:prstGeom>
        </p:spPr>
        <p:txBody>
          <a:bodyPr wrap="square">
            <a:spAutoFit/>
          </a:bodyPr>
          <a:lstStyle/>
          <a:p>
            <a:r>
              <a:rPr lang="zh-CN" altLang="en-US" sz="2400" dirty="0" smtClean="0"/>
              <a:t>这样，就能尽量使一张脸对应一张框</a:t>
            </a:r>
            <a:endParaRPr lang="en-US" altLang="zh-CN" sz="2400" dirty="0" smtClean="0"/>
          </a:p>
        </p:txBody>
      </p:sp>
      <p:pic>
        <p:nvPicPr>
          <p:cNvPr id="6" name="图片 5"/>
          <p:cNvPicPr>
            <a:picLocks noChangeAspect="1"/>
          </p:cNvPicPr>
          <p:nvPr/>
        </p:nvPicPr>
        <p:blipFill>
          <a:blip r:embed="rId3"/>
          <a:stretch>
            <a:fillRect/>
          </a:stretch>
        </p:blipFill>
        <p:spPr>
          <a:xfrm>
            <a:off x="1734771" y="2545404"/>
            <a:ext cx="8720866" cy="3901440"/>
          </a:xfrm>
          <a:prstGeom prst="rect">
            <a:avLst/>
          </a:prstGeom>
        </p:spPr>
      </p:pic>
    </p:spTree>
    <p:extLst>
      <p:ext uri="{BB962C8B-B14F-4D97-AF65-F5344CB8AC3E}">
        <p14:creationId xmlns:p14="http://schemas.microsoft.com/office/powerpoint/2010/main" val="22909499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非极大值抑制</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28</a:t>
            </a:fld>
            <a:endParaRPr lang="zh-CN" altLang="en-US" dirty="0"/>
          </a:p>
        </p:txBody>
      </p:sp>
      <p:sp>
        <p:nvSpPr>
          <p:cNvPr id="5" name="矩形 4"/>
          <p:cNvSpPr/>
          <p:nvPr/>
        </p:nvSpPr>
        <p:spPr>
          <a:xfrm>
            <a:off x="1858960" y="1836955"/>
            <a:ext cx="8472487" cy="461665"/>
          </a:xfrm>
          <a:prstGeom prst="rect">
            <a:avLst/>
          </a:prstGeom>
        </p:spPr>
        <p:txBody>
          <a:bodyPr wrap="square">
            <a:spAutoFit/>
          </a:bodyPr>
          <a:lstStyle/>
          <a:p>
            <a:r>
              <a:rPr lang="zh-CN" altLang="en-US" sz="2400" dirty="0" smtClean="0"/>
              <a:t>得到分数的公式：</a:t>
            </a:r>
            <a:r>
              <a:rPr lang="en-US" altLang="zh-CN" sz="2400" dirty="0"/>
              <a:t>IOU</a:t>
            </a:r>
            <a:r>
              <a:rPr lang="zh-CN" altLang="en-US" sz="2400" dirty="0"/>
              <a:t>就是候选框与原标记框之间的交叠率</a:t>
            </a:r>
            <a:endParaRPr lang="en-US" altLang="zh-CN" sz="2400" dirty="0" smtClean="0"/>
          </a:p>
        </p:txBody>
      </p:sp>
      <p:pic>
        <p:nvPicPr>
          <p:cNvPr id="3" name="图片 2"/>
          <p:cNvPicPr>
            <a:picLocks noChangeAspect="1"/>
          </p:cNvPicPr>
          <p:nvPr/>
        </p:nvPicPr>
        <p:blipFill>
          <a:blip r:embed="rId3"/>
          <a:stretch>
            <a:fillRect/>
          </a:stretch>
        </p:blipFill>
        <p:spPr>
          <a:xfrm>
            <a:off x="3232989" y="3562997"/>
            <a:ext cx="5724428" cy="1469101"/>
          </a:xfrm>
          <a:prstGeom prst="rect">
            <a:avLst/>
          </a:prstGeom>
        </p:spPr>
      </p:pic>
    </p:spTree>
    <p:extLst>
      <p:ext uri="{BB962C8B-B14F-4D97-AF65-F5344CB8AC3E}">
        <p14:creationId xmlns:p14="http://schemas.microsoft.com/office/powerpoint/2010/main" val="7905179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残差</a:t>
            </a:r>
            <a:r>
              <a:rPr lang="zh-CN" altLang="en-US" dirty="0"/>
              <a:t>网络</a:t>
            </a:r>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29</a:t>
            </a:fld>
            <a:endParaRPr lang="zh-CN" altLang="en-US" dirty="0"/>
          </a:p>
        </p:txBody>
      </p:sp>
      <p:sp>
        <p:nvSpPr>
          <p:cNvPr id="5" name="矩形 4"/>
          <p:cNvSpPr/>
          <p:nvPr/>
        </p:nvSpPr>
        <p:spPr>
          <a:xfrm>
            <a:off x="1396964" y="1319033"/>
            <a:ext cx="9396475" cy="1200329"/>
          </a:xfrm>
          <a:prstGeom prst="rect">
            <a:avLst/>
          </a:prstGeom>
        </p:spPr>
        <p:txBody>
          <a:bodyPr wrap="square">
            <a:spAutoFit/>
          </a:bodyPr>
          <a:lstStyle/>
          <a:p>
            <a:r>
              <a:rPr lang="zh-CN" altLang="en-US" sz="2400" dirty="0"/>
              <a:t>假设输入为</a:t>
            </a:r>
            <a:r>
              <a:rPr lang="en-US" altLang="zh-CN" sz="2400" dirty="0"/>
              <a:t>X,</a:t>
            </a:r>
            <a:r>
              <a:rPr lang="zh-CN" altLang="en-US" sz="2400" dirty="0"/>
              <a:t>某一有参网络层为</a:t>
            </a:r>
            <a:r>
              <a:rPr lang="en-US" altLang="zh-CN" sz="2400" dirty="0"/>
              <a:t>H,</a:t>
            </a:r>
            <a:r>
              <a:rPr lang="zh-CN" altLang="en-US" sz="2400" dirty="0"/>
              <a:t>经过这层后输出为</a:t>
            </a:r>
            <a:r>
              <a:rPr lang="en-US" altLang="zh-CN" sz="2400" dirty="0"/>
              <a:t>H(X),</a:t>
            </a:r>
            <a:r>
              <a:rPr lang="zh-CN" altLang="en-US" sz="2400" dirty="0"/>
              <a:t>一般直接学习</a:t>
            </a:r>
            <a:r>
              <a:rPr lang="en-US" altLang="zh-CN" sz="2400" dirty="0"/>
              <a:t>X</a:t>
            </a:r>
            <a:r>
              <a:rPr lang="zh-CN" altLang="en-US" sz="2400" dirty="0"/>
              <a:t>到</a:t>
            </a:r>
            <a:r>
              <a:rPr lang="en-US" altLang="zh-CN" sz="2400" dirty="0"/>
              <a:t>H(X)</a:t>
            </a:r>
            <a:r>
              <a:rPr lang="zh-CN" altLang="en-US" sz="2400" dirty="0"/>
              <a:t>。</a:t>
            </a:r>
          </a:p>
          <a:p>
            <a:r>
              <a:rPr lang="zh-CN" altLang="en-US" sz="2400" dirty="0"/>
              <a:t>残差学习就是学习输入输出之间的残差，即学习</a:t>
            </a:r>
            <a:r>
              <a:rPr lang="en-US" altLang="zh-CN" sz="2400" dirty="0"/>
              <a:t>X</a:t>
            </a:r>
            <a:r>
              <a:rPr lang="zh-CN" altLang="en-US" sz="2400" dirty="0"/>
              <a:t>到（</a:t>
            </a:r>
            <a:r>
              <a:rPr lang="en-US" altLang="zh-CN" sz="2400" dirty="0"/>
              <a:t>H(X)-X</a:t>
            </a:r>
            <a:r>
              <a:rPr lang="zh-CN" altLang="en-US" sz="2400" dirty="0"/>
              <a:t>）</a:t>
            </a:r>
            <a:r>
              <a:rPr lang="en-US" altLang="zh-CN" sz="2400" dirty="0"/>
              <a:t>+X</a:t>
            </a:r>
            <a:endParaRPr lang="en-US" altLang="zh-CN" sz="2400" dirty="0" smtClean="0"/>
          </a:p>
        </p:txBody>
      </p:sp>
      <p:pic>
        <p:nvPicPr>
          <p:cNvPr id="6" name="图片 5"/>
          <p:cNvPicPr>
            <a:picLocks noChangeAspect="1"/>
          </p:cNvPicPr>
          <p:nvPr/>
        </p:nvPicPr>
        <p:blipFill>
          <a:blip r:embed="rId3"/>
          <a:stretch>
            <a:fillRect/>
          </a:stretch>
        </p:blipFill>
        <p:spPr>
          <a:xfrm>
            <a:off x="1013905" y="2519362"/>
            <a:ext cx="6039483" cy="3721101"/>
          </a:xfrm>
          <a:prstGeom prst="rect">
            <a:avLst/>
          </a:prstGeom>
        </p:spPr>
      </p:pic>
      <p:pic>
        <p:nvPicPr>
          <p:cNvPr id="7" name="图片 6"/>
          <p:cNvPicPr>
            <a:picLocks noChangeAspect="1"/>
          </p:cNvPicPr>
          <p:nvPr/>
        </p:nvPicPr>
        <p:blipFill>
          <a:blip r:embed="rId4"/>
          <a:stretch>
            <a:fillRect/>
          </a:stretch>
        </p:blipFill>
        <p:spPr>
          <a:xfrm>
            <a:off x="6879805" y="2809695"/>
            <a:ext cx="4087217" cy="3091884"/>
          </a:xfrm>
          <a:prstGeom prst="rect">
            <a:avLst/>
          </a:prstGeom>
        </p:spPr>
      </p:pic>
      <p:sp>
        <p:nvSpPr>
          <p:cNvPr id="8" name="文本框 7"/>
          <p:cNvSpPr txBox="1"/>
          <p:nvPr/>
        </p:nvSpPr>
        <p:spPr>
          <a:xfrm>
            <a:off x="1957241" y="6240463"/>
            <a:ext cx="4488873" cy="400110"/>
          </a:xfrm>
          <a:prstGeom prst="rect">
            <a:avLst/>
          </a:prstGeom>
          <a:noFill/>
        </p:spPr>
        <p:txBody>
          <a:bodyPr wrap="square" rtlCol="0">
            <a:spAutoFit/>
          </a:bodyPr>
          <a:lstStyle/>
          <a:p>
            <a:r>
              <a:rPr lang="zh-CN" altLang="en-US" sz="2000" dirty="0" smtClean="0"/>
              <a:t>残差网络的定义</a:t>
            </a:r>
            <a:endParaRPr lang="zh-CN" altLang="en-US" sz="2000" dirty="0"/>
          </a:p>
        </p:txBody>
      </p:sp>
      <p:sp>
        <p:nvSpPr>
          <p:cNvPr id="9" name="文本框 8"/>
          <p:cNvSpPr txBox="1"/>
          <p:nvPr/>
        </p:nvSpPr>
        <p:spPr>
          <a:xfrm>
            <a:off x="7288695" y="6136328"/>
            <a:ext cx="3269437" cy="400110"/>
          </a:xfrm>
          <a:prstGeom prst="rect">
            <a:avLst/>
          </a:prstGeom>
          <a:noFill/>
        </p:spPr>
        <p:txBody>
          <a:bodyPr wrap="square" rtlCol="0">
            <a:spAutoFit/>
          </a:bodyPr>
          <a:lstStyle/>
          <a:p>
            <a:r>
              <a:rPr lang="zh-CN" altLang="en-US" sz="2000" dirty="0" smtClean="0"/>
              <a:t>本文所使用的残差网络</a:t>
            </a:r>
            <a:endParaRPr lang="zh-CN" altLang="en-US" sz="2000" dirty="0"/>
          </a:p>
        </p:txBody>
      </p:sp>
    </p:spTree>
    <p:extLst>
      <p:ext uri="{BB962C8B-B14F-4D97-AF65-F5344CB8AC3E}">
        <p14:creationId xmlns:p14="http://schemas.microsoft.com/office/powerpoint/2010/main" val="751730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a:t>小</a:t>
            </a:r>
            <a:r>
              <a:rPr lang="zh-CN" altLang="en-US" dirty="0" smtClean="0"/>
              <a:t>脸检测存在困难</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3</a:t>
            </a:fld>
            <a:endParaRPr lang="zh-CN" altLang="en-US" dirty="0"/>
          </a:p>
        </p:txBody>
      </p:sp>
      <p:pic>
        <p:nvPicPr>
          <p:cNvPr id="6" name="图片 5"/>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669924" y="1759692"/>
            <a:ext cx="7822319" cy="4191165"/>
          </a:xfrm>
          <a:prstGeom prst="rect">
            <a:avLst/>
          </a:prstGeom>
        </p:spPr>
      </p:pic>
      <p:sp>
        <p:nvSpPr>
          <p:cNvPr id="7" name="矩形 6"/>
          <p:cNvSpPr/>
          <p:nvPr/>
        </p:nvSpPr>
        <p:spPr>
          <a:xfrm>
            <a:off x="4586514" y="4789715"/>
            <a:ext cx="711200" cy="943428"/>
          </a:xfrm>
          <a:prstGeom prst="rect">
            <a:avLst/>
          </a:prstGeom>
          <a:noFill/>
          <a:ln w="762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pic>
        <p:nvPicPr>
          <p:cNvPr id="8" name="图片 7"/>
          <p:cNvPicPr>
            <a:picLocks noChangeAspect="1"/>
          </p:cNvPicPr>
          <p:nvPr/>
        </p:nvPicPr>
        <p:blipFill>
          <a:blip r:embed="rId4"/>
          <a:stretch>
            <a:fillRect/>
          </a:stretch>
        </p:blipFill>
        <p:spPr>
          <a:xfrm>
            <a:off x="9537057" y="4445907"/>
            <a:ext cx="1104900" cy="1504950"/>
          </a:xfrm>
          <a:prstGeom prst="rect">
            <a:avLst/>
          </a:prstGeom>
        </p:spPr>
      </p:pic>
      <p:pic>
        <p:nvPicPr>
          <p:cNvPr id="9" name="图片 8"/>
          <p:cNvPicPr>
            <a:picLocks noChangeAspect="1"/>
          </p:cNvPicPr>
          <p:nvPr/>
        </p:nvPicPr>
        <p:blipFill>
          <a:blip r:embed="rId5"/>
          <a:stretch>
            <a:fillRect/>
          </a:stretch>
        </p:blipFill>
        <p:spPr>
          <a:xfrm>
            <a:off x="9591146" y="2555648"/>
            <a:ext cx="838200" cy="904875"/>
          </a:xfrm>
          <a:prstGeom prst="rect">
            <a:avLst/>
          </a:prstGeom>
        </p:spPr>
      </p:pic>
      <p:sp>
        <p:nvSpPr>
          <p:cNvPr id="10" name="矩形 9"/>
          <p:cNvSpPr/>
          <p:nvPr/>
        </p:nvSpPr>
        <p:spPr>
          <a:xfrm>
            <a:off x="7779657" y="2583543"/>
            <a:ext cx="232229" cy="21771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箭头连接符 11"/>
          <p:cNvCxnSpPr>
            <a:stCxn id="7" idx="3"/>
          </p:cNvCxnSpPr>
          <p:nvPr/>
        </p:nvCxnSpPr>
        <p:spPr>
          <a:xfrm>
            <a:off x="5297714" y="5261429"/>
            <a:ext cx="412205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10" idx="3"/>
            <a:endCxn id="9" idx="1"/>
          </p:cNvCxnSpPr>
          <p:nvPr/>
        </p:nvCxnSpPr>
        <p:spPr>
          <a:xfrm>
            <a:off x="8011886" y="2692400"/>
            <a:ext cx="1579260" cy="31568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96242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残差</a:t>
            </a:r>
            <a:r>
              <a:rPr lang="zh-CN" altLang="en-US" dirty="0"/>
              <a:t>网络</a:t>
            </a:r>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30</a:t>
            </a:fld>
            <a:endParaRPr lang="zh-CN" altLang="en-US" dirty="0"/>
          </a:p>
        </p:txBody>
      </p:sp>
      <p:pic>
        <p:nvPicPr>
          <p:cNvPr id="3" name="图片 2"/>
          <p:cNvPicPr>
            <a:picLocks noChangeAspect="1"/>
          </p:cNvPicPr>
          <p:nvPr/>
        </p:nvPicPr>
        <p:blipFill>
          <a:blip r:embed="rId3"/>
          <a:stretch>
            <a:fillRect/>
          </a:stretch>
        </p:blipFill>
        <p:spPr>
          <a:xfrm>
            <a:off x="3924444" y="1261579"/>
            <a:ext cx="4675044" cy="5185265"/>
          </a:xfrm>
          <a:prstGeom prst="rect">
            <a:avLst/>
          </a:prstGeom>
        </p:spPr>
      </p:pic>
      <p:sp>
        <p:nvSpPr>
          <p:cNvPr id="10" name="文本框 9"/>
          <p:cNvSpPr txBox="1"/>
          <p:nvPr/>
        </p:nvSpPr>
        <p:spPr>
          <a:xfrm>
            <a:off x="4283537" y="6343653"/>
            <a:ext cx="3956858" cy="400110"/>
          </a:xfrm>
          <a:prstGeom prst="rect">
            <a:avLst/>
          </a:prstGeom>
          <a:noFill/>
        </p:spPr>
        <p:txBody>
          <a:bodyPr wrap="square" rtlCol="0">
            <a:spAutoFit/>
          </a:bodyPr>
          <a:lstStyle/>
          <a:p>
            <a:r>
              <a:rPr lang="zh-CN" altLang="en-US" sz="2000" dirty="0" smtClean="0"/>
              <a:t>本文所使用的网络结构</a:t>
            </a:r>
            <a:endParaRPr lang="zh-CN" altLang="en-US" sz="2000" dirty="0"/>
          </a:p>
        </p:txBody>
      </p:sp>
    </p:spTree>
    <p:extLst>
      <p:ext uri="{BB962C8B-B14F-4D97-AF65-F5344CB8AC3E}">
        <p14:creationId xmlns:p14="http://schemas.microsoft.com/office/powerpoint/2010/main" val="1352741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a:t>尺度不变</a:t>
            </a:r>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4</a:t>
            </a:fld>
            <a:endParaRPr lang="zh-CN" altLang="en-US" dirty="0"/>
          </a:p>
        </p:txBody>
      </p:sp>
      <p:pic>
        <p:nvPicPr>
          <p:cNvPr id="5" name="图片 4"/>
          <p:cNvPicPr>
            <a:picLocks noChangeAspect="1"/>
          </p:cNvPicPr>
          <p:nvPr/>
        </p:nvPicPr>
        <p:blipFill>
          <a:blip r:embed="rId3"/>
          <a:stretch>
            <a:fillRect/>
          </a:stretch>
        </p:blipFill>
        <p:spPr>
          <a:xfrm>
            <a:off x="669923" y="1368052"/>
            <a:ext cx="6649409" cy="4872411"/>
          </a:xfrm>
          <a:prstGeom prst="rect">
            <a:avLst/>
          </a:prstGeom>
        </p:spPr>
      </p:pic>
      <p:pic>
        <p:nvPicPr>
          <p:cNvPr id="7" name="图片 6"/>
          <p:cNvPicPr>
            <a:picLocks noChangeAspect="1"/>
          </p:cNvPicPr>
          <p:nvPr/>
        </p:nvPicPr>
        <p:blipFill>
          <a:blip r:embed="rId4"/>
          <a:stretch>
            <a:fillRect/>
          </a:stretch>
        </p:blipFill>
        <p:spPr>
          <a:xfrm>
            <a:off x="8423501" y="1368052"/>
            <a:ext cx="2486025" cy="2076450"/>
          </a:xfrm>
          <a:prstGeom prst="rect">
            <a:avLst/>
          </a:prstGeom>
        </p:spPr>
      </p:pic>
      <p:pic>
        <p:nvPicPr>
          <p:cNvPr id="8" name="图片 7"/>
          <p:cNvPicPr>
            <a:picLocks noChangeAspect="1"/>
          </p:cNvPicPr>
          <p:nvPr/>
        </p:nvPicPr>
        <p:blipFill>
          <a:blip r:embed="rId5"/>
          <a:stretch>
            <a:fillRect/>
          </a:stretch>
        </p:blipFill>
        <p:spPr>
          <a:xfrm>
            <a:off x="8423501" y="3939738"/>
            <a:ext cx="2466975" cy="2162175"/>
          </a:xfrm>
          <a:prstGeom prst="rect">
            <a:avLst/>
          </a:prstGeom>
        </p:spPr>
      </p:pic>
    </p:spTree>
    <p:extLst>
      <p:ext uri="{BB962C8B-B14F-4D97-AF65-F5344CB8AC3E}">
        <p14:creationId xmlns:p14="http://schemas.microsoft.com/office/powerpoint/2010/main" val="2259655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smtClean="0"/>
              <a:t>尺度的多任务建模</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5</a:t>
            </a:fld>
            <a:endParaRPr lang="zh-CN" altLang="en-US" dirty="0"/>
          </a:p>
        </p:txBody>
      </p:sp>
      <p:sp>
        <p:nvSpPr>
          <p:cNvPr id="20" name="î$ľîďé">
            <a:extLst>
              <a:ext uri="{FF2B5EF4-FFF2-40B4-BE49-F238E27FC236}">
                <a16:creationId xmlns:a16="http://schemas.microsoft.com/office/drawing/2014/main" xmlns="" id="{6047AA03-3D41-432F-9336-C6AF5506ED9F}"/>
              </a:ext>
            </a:extLst>
          </p:cNvPr>
          <p:cNvSpPr txBox="1"/>
          <p:nvPr/>
        </p:nvSpPr>
        <p:spPr>
          <a:xfrm>
            <a:off x="1794476" y="1656852"/>
            <a:ext cx="9061946" cy="3896050"/>
          </a:xfrm>
          <a:prstGeom prst="rect">
            <a:avLst/>
          </a:prstGeom>
          <a:noFill/>
          <a:ln>
            <a:noFill/>
          </a:ln>
        </p:spPr>
        <p:txBody>
          <a:bodyPr wrap="square" lIns="91440" tIns="45720" rIns="91440" bIns="45720" anchor="ctr" anchorCtr="0">
            <a:noAutofit/>
          </a:bodyPr>
          <a:lstStyle/>
          <a:p>
            <a:pPr marL="0" marR="0" lvl="0" indent="0" defTabSz="913765" rtl="0" eaLnBrk="1" fontAlgn="auto" latinLnBrk="0" hangingPunct="1">
              <a:lnSpc>
                <a:spcPct val="170000"/>
              </a:lnSpc>
              <a:spcBef>
                <a:spcPts val="0"/>
              </a:spcBef>
              <a:spcAft>
                <a:spcPts val="0"/>
              </a:spcAft>
              <a:buClrTx/>
              <a:buSzPct val="25000"/>
              <a:buFontTx/>
              <a:buNone/>
              <a:defRPr/>
            </a:pPr>
            <a:r>
              <a:rPr lang="zh-CN" altLang="en-US" sz="2400" b="1" dirty="0" smtClean="0">
                <a:solidFill>
                  <a:srgbClr val="000000"/>
                </a:solidFill>
              </a:rPr>
              <a:t>困难：</a:t>
            </a:r>
            <a:r>
              <a:rPr lang="zh-CN" altLang="en-US" sz="2400" dirty="0" smtClean="0">
                <a:solidFill>
                  <a:srgbClr val="000000"/>
                </a:solidFill>
              </a:rPr>
              <a:t>识别一个</a:t>
            </a:r>
            <a:r>
              <a:rPr lang="en-US" altLang="zh-CN" sz="2400" dirty="0" smtClean="0">
                <a:solidFill>
                  <a:srgbClr val="000000"/>
                </a:solidFill>
              </a:rPr>
              <a:t>3px</a:t>
            </a:r>
            <a:r>
              <a:rPr lang="zh-CN" altLang="en-US" sz="2400" dirty="0" smtClean="0">
                <a:solidFill>
                  <a:srgbClr val="000000"/>
                </a:solidFill>
              </a:rPr>
              <a:t>的人脸和一个</a:t>
            </a:r>
            <a:r>
              <a:rPr lang="en-US" altLang="zh-CN" sz="2400" dirty="0" smtClean="0">
                <a:solidFill>
                  <a:srgbClr val="000000"/>
                </a:solidFill>
              </a:rPr>
              <a:t>300px</a:t>
            </a:r>
            <a:r>
              <a:rPr lang="zh-CN" altLang="en-US" sz="2400" dirty="0" smtClean="0">
                <a:solidFill>
                  <a:srgbClr val="000000"/>
                </a:solidFill>
              </a:rPr>
              <a:t>的人脸本质是不同的。一方面我们需要小模板识别小人脸，一方面需要具有详细特征的大模板识别大人脸。</a:t>
            </a:r>
            <a:endParaRPr lang="en-US" altLang="zh-CN" sz="2400" dirty="0" smtClean="0">
              <a:solidFill>
                <a:srgbClr val="000000"/>
              </a:solidFill>
            </a:endParaRPr>
          </a:p>
          <a:p>
            <a:pPr marL="0" marR="0" lvl="0" indent="0" defTabSz="913765" rtl="0" eaLnBrk="1" fontAlgn="auto" latinLnBrk="0" hangingPunct="1">
              <a:lnSpc>
                <a:spcPct val="170000"/>
              </a:lnSpc>
              <a:spcBef>
                <a:spcPts val="0"/>
              </a:spcBef>
              <a:spcAft>
                <a:spcPts val="0"/>
              </a:spcAft>
              <a:buClrTx/>
              <a:buSzPct val="25000"/>
              <a:buFontTx/>
              <a:buNone/>
              <a:defRPr/>
            </a:pPr>
            <a:r>
              <a:rPr lang="zh-CN" altLang="en-US" sz="2400" b="1" dirty="0" smtClean="0">
                <a:solidFill>
                  <a:srgbClr val="000000"/>
                </a:solidFill>
              </a:rPr>
              <a:t>策略：</a:t>
            </a:r>
            <a:r>
              <a:rPr lang="zh-CN" altLang="en-US" sz="2400" dirty="0" smtClean="0">
                <a:solidFill>
                  <a:srgbClr val="000000"/>
                </a:solidFill>
              </a:rPr>
              <a:t>针对不同的尺度和纵横比分别训练检测器。</a:t>
            </a:r>
            <a:endParaRPr lang="en-US" altLang="zh-CN" sz="2400" dirty="0" smtClean="0">
              <a:solidFill>
                <a:srgbClr val="000000"/>
              </a:solidFill>
            </a:endParaRPr>
          </a:p>
          <a:p>
            <a:pPr marL="0" marR="0" lvl="0" indent="0" defTabSz="913765" rtl="0" eaLnBrk="1" fontAlgn="auto" latinLnBrk="0" hangingPunct="1">
              <a:lnSpc>
                <a:spcPct val="170000"/>
              </a:lnSpc>
              <a:spcBef>
                <a:spcPts val="0"/>
              </a:spcBef>
              <a:spcAft>
                <a:spcPts val="0"/>
              </a:spcAft>
              <a:buClrTx/>
              <a:buSzPct val="25000"/>
              <a:buFontTx/>
              <a:buNone/>
              <a:defRPr/>
            </a:pPr>
            <a:r>
              <a:rPr lang="zh-CN" altLang="en-US" sz="2400" b="1" dirty="0" smtClean="0">
                <a:solidFill>
                  <a:srgbClr val="000000"/>
                </a:solidFill>
              </a:rPr>
              <a:t>优点：</a:t>
            </a:r>
            <a:r>
              <a:rPr lang="zh-CN" altLang="en-US" sz="2400" dirty="0" smtClean="0">
                <a:solidFill>
                  <a:srgbClr val="000000"/>
                </a:solidFill>
              </a:rPr>
              <a:t>提高了大人脸的识别能力</a:t>
            </a:r>
            <a:endParaRPr lang="en-US" altLang="zh-CN" sz="2400" dirty="0" smtClean="0">
              <a:solidFill>
                <a:srgbClr val="000000"/>
              </a:solidFill>
            </a:endParaRPr>
          </a:p>
          <a:p>
            <a:pPr marL="0" marR="0" lvl="0" indent="0" defTabSz="913765" rtl="0" eaLnBrk="1" fontAlgn="auto" latinLnBrk="0" hangingPunct="1">
              <a:lnSpc>
                <a:spcPct val="170000"/>
              </a:lnSpc>
              <a:spcBef>
                <a:spcPts val="0"/>
              </a:spcBef>
              <a:spcAft>
                <a:spcPts val="0"/>
              </a:spcAft>
              <a:buClrTx/>
              <a:buSzPct val="25000"/>
              <a:buFontTx/>
              <a:buNone/>
              <a:defRPr/>
            </a:pPr>
            <a:r>
              <a:rPr lang="zh-CN" altLang="en-US" sz="2400" b="1" dirty="0" smtClean="0">
                <a:solidFill>
                  <a:srgbClr val="000000"/>
                </a:solidFill>
              </a:rPr>
              <a:t>缺点：</a:t>
            </a:r>
            <a:r>
              <a:rPr lang="zh-CN" altLang="en-US" sz="2400" dirty="0" smtClean="0">
                <a:solidFill>
                  <a:srgbClr val="000000"/>
                </a:solidFill>
              </a:rPr>
              <a:t>检测小目标仍然具有挑战性</a:t>
            </a:r>
            <a:endParaRPr lang="en-US" altLang="zh-CN" sz="2400" dirty="0" smtClean="0">
              <a:solidFill>
                <a:srgbClr val="000000"/>
              </a:solidFill>
            </a:endParaRPr>
          </a:p>
        </p:txBody>
      </p:sp>
    </p:spTree>
    <p:extLst>
      <p:ext uri="{BB962C8B-B14F-4D97-AF65-F5344CB8AC3E}">
        <p14:creationId xmlns:p14="http://schemas.microsoft.com/office/powerpoint/2010/main" val="581365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a:t>如何从预训练的深度网络中最佳地提取尺度不变的特征</a:t>
            </a:r>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6</a:t>
            </a:fld>
            <a:endParaRPr lang="zh-CN" altLang="en-US" dirty="0"/>
          </a:p>
        </p:txBody>
      </p:sp>
      <p:pic>
        <p:nvPicPr>
          <p:cNvPr id="3" name="图片 2"/>
          <p:cNvPicPr>
            <a:picLocks noChangeAspect="1"/>
          </p:cNvPicPr>
          <p:nvPr/>
        </p:nvPicPr>
        <p:blipFill rotWithShape="1">
          <a:blip r:embed="rId3" cstate="email">
            <a:extLst>
              <a:ext uri="{28A0092B-C50C-407E-A947-70E740481C1C}">
                <a14:useLocalDpi xmlns:a14="http://schemas.microsoft.com/office/drawing/2010/main" val="0"/>
              </a:ext>
            </a:extLst>
          </a:blip>
          <a:srcRect/>
          <a:stretch/>
        </p:blipFill>
        <p:spPr>
          <a:xfrm>
            <a:off x="669924" y="2936092"/>
            <a:ext cx="10839452" cy="3053137"/>
          </a:xfrm>
          <a:prstGeom prst="rect">
            <a:avLst/>
          </a:prstGeom>
        </p:spPr>
      </p:pic>
      <p:graphicFrame>
        <p:nvGraphicFramePr>
          <p:cNvPr id="6" name="表格 5"/>
          <p:cNvGraphicFramePr>
            <a:graphicFrameLocks noGrp="1"/>
          </p:cNvGraphicFramePr>
          <p:nvPr>
            <p:extLst>
              <p:ext uri="{D42A27DB-BD31-4B8C-83A1-F6EECF244321}">
                <p14:modId xmlns:p14="http://schemas.microsoft.com/office/powerpoint/2010/main" val="1192504909"/>
              </p:ext>
            </p:extLst>
          </p:nvPr>
        </p:nvGraphicFramePr>
        <p:xfrm>
          <a:off x="669925" y="2032292"/>
          <a:ext cx="10850562" cy="396240"/>
        </p:xfrm>
        <a:graphic>
          <a:graphicData uri="http://schemas.openxmlformats.org/drawingml/2006/table">
            <a:tbl>
              <a:tblPr firstRow="1" bandRow="1">
                <a:tableStyleId>{2D5ABB26-0587-4C30-8999-92F81FD0307C}</a:tableStyleId>
              </a:tblPr>
              <a:tblGrid>
                <a:gridCol w="3616854"/>
                <a:gridCol w="3616854"/>
                <a:gridCol w="3616854"/>
              </a:tblGrid>
              <a:tr h="370840">
                <a:tc>
                  <a:txBody>
                    <a:bodyPr/>
                    <a:lstStyle/>
                    <a:p>
                      <a:pPr algn="ctr"/>
                      <a:r>
                        <a:rPr lang="zh-CN" altLang="en-US" sz="2000" dirty="0" smtClean="0"/>
                        <a:t>（</a:t>
                      </a:r>
                      <a:r>
                        <a:rPr lang="en-US" altLang="zh-CN" sz="2000" dirty="0" smtClean="0"/>
                        <a:t>a</a:t>
                      </a:r>
                      <a:r>
                        <a:rPr lang="zh-CN" altLang="en-US" sz="2000" dirty="0" smtClean="0"/>
                        <a:t>）模板固定，图像金字塔</a:t>
                      </a:r>
                      <a:endParaRPr lang="zh-CN" altLang="en-US" sz="2000" dirty="0"/>
                    </a:p>
                  </a:txBody>
                  <a:tcPr/>
                </a:tc>
                <a:tc>
                  <a:txBody>
                    <a:bodyPr/>
                    <a:lstStyle/>
                    <a:p>
                      <a:pPr algn="ctr"/>
                      <a:r>
                        <a:rPr lang="en-US" altLang="zh-CN" sz="2000" dirty="0" smtClean="0"/>
                        <a:t>(b)</a:t>
                      </a:r>
                      <a:r>
                        <a:rPr lang="zh-CN" altLang="en-US" sz="2000" dirty="0" smtClean="0"/>
                        <a:t>图像固定，模板金字塔</a:t>
                      </a:r>
                      <a:endParaRPr lang="zh-CN" altLang="en-US" sz="2000" dirty="0"/>
                    </a:p>
                  </a:txBody>
                  <a:tcPr/>
                </a:tc>
                <a:tc>
                  <a:txBody>
                    <a:bodyPr/>
                    <a:lstStyle/>
                    <a:p>
                      <a:pPr algn="ctr"/>
                      <a:r>
                        <a:rPr lang="en-US" altLang="zh-CN" sz="2000" dirty="0" smtClean="0"/>
                        <a:t>(c)</a:t>
                      </a:r>
                      <a:r>
                        <a:rPr lang="zh-CN" altLang="en-US" sz="2000" dirty="0" smtClean="0"/>
                        <a:t>模板金字塔，图像金字塔</a:t>
                      </a:r>
                      <a:endParaRPr lang="zh-CN" altLang="en-US" sz="2000" dirty="0"/>
                    </a:p>
                  </a:txBody>
                  <a:tcPr/>
                </a:tc>
              </a:tr>
            </a:tbl>
          </a:graphicData>
        </a:graphic>
      </p:graphicFrame>
      <p:sp>
        <p:nvSpPr>
          <p:cNvPr id="5" name="矩形 4"/>
          <p:cNvSpPr/>
          <p:nvPr/>
        </p:nvSpPr>
        <p:spPr>
          <a:xfrm>
            <a:off x="9144000" y="3624349"/>
            <a:ext cx="1363287" cy="1180407"/>
          </a:xfrm>
          <a:prstGeom prst="rect">
            <a:avLst/>
          </a:prstGeom>
          <a:noFill/>
          <a:ln w="5715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cxnSp>
        <p:nvCxnSpPr>
          <p:cNvPr id="8" name="直接箭头连接符 7"/>
          <p:cNvCxnSpPr/>
          <p:nvPr/>
        </p:nvCxnSpPr>
        <p:spPr>
          <a:xfrm flipH="1">
            <a:off x="7697585" y="4771505"/>
            <a:ext cx="1463040" cy="121772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3175462" y="6112820"/>
            <a:ext cx="8794865" cy="461665"/>
          </a:xfrm>
          <a:prstGeom prst="rect">
            <a:avLst/>
          </a:prstGeom>
          <a:noFill/>
        </p:spPr>
        <p:txBody>
          <a:bodyPr wrap="square" rtlCol="0">
            <a:spAutoFit/>
          </a:bodyPr>
          <a:lstStyle/>
          <a:p>
            <a:r>
              <a:rPr lang="zh-CN" altLang="en-US" sz="2400" dirty="0" smtClean="0"/>
              <a:t>图像金字塔中最小的那张对于检测小目标起着最关键的作用</a:t>
            </a:r>
            <a:endParaRPr lang="zh-CN" altLang="en-US" sz="2400" dirty="0"/>
          </a:p>
        </p:txBody>
      </p:sp>
    </p:spTree>
    <p:extLst>
      <p:ext uri="{BB962C8B-B14F-4D97-AF65-F5344CB8AC3E}">
        <p14:creationId xmlns:p14="http://schemas.microsoft.com/office/powerpoint/2010/main" val="293334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a:t>上下文</a:t>
            </a:r>
            <a:r>
              <a:rPr lang="zh-CN" altLang="en-US" dirty="0" smtClean="0"/>
              <a:t>信息</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7</a:t>
            </a:fld>
            <a:endParaRPr lang="zh-CN" altLang="en-US" dirty="0"/>
          </a:p>
        </p:txBody>
      </p:sp>
      <p:pic>
        <p:nvPicPr>
          <p:cNvPr id="3" name="图片 2"/>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669924" y="1346791"/>
            <a:ext cx="10058400" cy="4466950"/>
          </a:xfrm>
          <a:prstGeom prst="rect">
            <a:avLst/>
          </a:prstGeom>
        </p:spPr>
      </p:pic>
    </p:spTree>
    <p:extLst>
      <p:ext uri="{BB962C8B-B14F-4D97-AF65-F5344CB8AC3E}">
        <p14:creationId xmlns:p14="http://schemas.microsoft.com/office/powerpoint/2010/main" val="3934715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a:t>上下文</a:t>
            </a:r>
            <a:r>
              <a:rPr lang="zh-CN" altLang="en-US" dirty="0" smtClean="0"/>
              <a:t>信息</a:t>
            </a:r>
            <a:endParaRPr lang="zh-CN" altLang="en-US" dirty="0"/>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8</a:t>
            </a:fld>
            <a:endParaRPr lang="zh-CN" altLang="en-US" dirty="0"/>
          </a:p>
        </p:txBody>
      </p:sp>
      <p:pic>
        <p:nvPicPr>
          <p:cNvPr id="5" name="图片 4"/>
          <p:cNvPicPr>
            <a:picLocks noChangeAspect="1"/>
          </p:cNvPicPr>
          <p:nvPr/>
        </p:nvPicPr>
        <p:blipFill rotWithShape="1">
          <a:blip r:embed="rId3" cstate="email">
            <a:extLst>
              <a:ext uri="{28A0092B-C50C-407E-A947-70E740481C1C}">
                <a14:useLocalDpi xmlns:a14="http://schemas.microsoft.com/office/drawing/2010/main" val="0"/>
              </a:ext>
            </a:extLst>
          </a:blip>
          <a:srcRect/>
          <a:stretch/>
        </p:blipFill>
        <p:spPr>
          <a:xfrm>
            <a:off x="669924" y="2172464"/>
            <a:ext cx="10648201" cy="4067999"/>
          </a:xfrm>
          <a:prstGeom prst="rect">
            <a:avLst/>
          </a:prstGeom>
        </p:spPr>
      </p:pic>
      <p:graphicFrame>
        <p:nvGraphicFramePr>
          <p:cNvPr id="6" name="表格 5"/>
          <p:cNvGraphicFramePr>
            <a:graphicFrameLocks noGrp="1"/>
          </p:cNvGraphicFramePr>
          <p:nvPr>
            <p:extLst>
              <p:ext uri="{D42A27DB-BD31-4B8C-83A1-F6EECF244321}">
                <p14:modId xmlns:p14="http://schemas.microsoft.com/office/powerpoint/2010/main" val="3280914464"/>
              </p:ext>
            </p:extLst>
          </p:nvPr>
        </p:nvGraphicFramePr>
        <p:xfrm>
          <a:off x="1346661" y="1508883"/>
          <a:ext cx="8475014" cy="457200"/>
        </p:xfrm>
        <a:graphic>
          <a:graphicData uri="http://schemas.openxmlformats.org/drawingml/2006/table">
            <a:tbl>
              <a:tblPr firstRow="1" bandRow="1">
                <a:tableStyleId>{2D5ABB26-0587-4C30-8999-92F81FD0307C}</a:tableStyleId>
              </a:tblPr>
              <a:tblGrid>
                <a:gridCol w="5038074"/>
                <a:gridCol w="3436940"/>
              </a:tblGrid>
              <a:tr h="370840">
                <a:tc>
                  <a:txBody>
                    <a:bodyPr/>
                    <a:lstStyle/>
                    <a:p>
                      <a:pPr algn="ctr"/>
                      <a:r>
                        <a:rPr lang="zh-CN" altLang="en-US" sz="2400" dirty="0" smtClean="0"/>
                        <a:t>没有上下文信息的模板</a:t>
                      </a:r>
                      <a:endParaRPr lang="zh-CN" altLang="en-US" sz="2400" dirty="0"/>
                    </a:p>
                  </a:txBody>
                  <a:tcPr/>
                </a:tc>
                <a:tc>
                  <a:txBody>
                    <a:bodyPr/>
                    <a:lstStyle/>
                    <a:p>
                      <a:pPr algn="ctr"/>
                      <a:r>
                        <a:rPr lang="zh-CN" altLang="en-US" sz="2400" dirty="0" smtClean="0"/>
                        <a:t>有上下文信息的模板</a:t>
                      </a:r>
                      <a:endParaRPr lang="zh-CN" altLang="en-US" sz="2400" dirty="0"/>
                    </a:p>
                  </a:txBody>
                  <a:tcPr/>
                </a:tc>
              </a:tr>
            </a:tbl>
          </a:graphicData>
        </a:graphic>
      </p:graphicFrame>
    </p:spTree>
    <p:extLst>
      <p:ext uri="{BB962C8B-B14F-4D97-AF65-F5344CB8AC3E}">
        <p14:creationId xmlns:p14="http://schemas.microsoft.com/office/powerpoint/2010/main" val="4016565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1F4F16-7D5C-41C2-AC6F-5CE4F6CE401B}"/>
              </a:ext>
            </a:extLst>
          </p:cNvPr>
          <p:cNvSpPr>
            <a:spLocks noGrp="1"/>
          </p:cNvSpPr>
          <p:nvPr>
            <p:ph type="title"/>
          </p:nvPr>
        </p:nvSpPr>
        <p:spPr/>
        <p:txBody>
          <a:bodyPr/>
          <a:lstStyle/>
          <a:p>
            <a:r>
              <a:rPr lang="zh-CN" altLang="en-US" dirty="0"/>
              <a:t>超列</a:t>
            </a:r>
          </a:p>
        </p:txBody>
      </p:sp>
      <p:sp>
        <p:nvSpPr>
          <p:cNvPr id="4" name="灯片编号占位符 3">
            <a:extLst>
              <a:ext uri="{FF2B5EF4-FFF2-40B4-BE49-F238E27FC236}">
                <a16:creationId xmlns:a16="http://schemas.microsoft.com/office/drawing/2014/main" xmlns="" id="{C635B606-3815-47DB-822E-1262F978DFBC}"/>
              </a:ext>
            </a:extLst>
          </p:cNvPr>
          <p:cNvSpPr>
            <a:spLocks noGrp="1"/>
          </p:cNvSpPr>
          <p:nvPr>
            <p:ph type="sldNum" sz="quarter" idx="12"/>
          </p:nvPr>
        </p:nvSpPr>
        <p:spPr/>
        <p:txBody>
          <a:bodyPr/>
          <a:lstStyle/>
          <a:p>
            <a:fld id="{5DD3DB80-B894-403A-B48E-6FDC1A72010E}" type="slidenum">
              <a:rPr lang="zh-CN" altLang="en-US" smtClean="0"/>
              <a:pPr/>
              <a:t>9</a:t>
            </a:fld>
            <a:endParaRPr lang="zh-CN" altLang="en-US" dirty="0"/>
          </a:p>
        </p:txBody>
      </p:sp>
      <p:pic>
        <p:nvPicPr>
          <p:cNvPr id="3" name="图片 2"/>
          <p:cNvPicPr>
            <a:picLocks noChangeAspect="1"/>
          </p:cNvPicPr>
          <p:nvPr/>
        </p:nvPicPr>
        <p:blipFill>
          <a:blip r:embed="rId3"/>
          <a:stretch>
            <a:fillRect/>
          </a:stretch>
        </p:blipFill>
        <p:spPr>
          <a:xfrm>
            <a:off x="669924" y="1697038"/>
            <a:ext cx="5762625" cy="4543425"/>
          </a:xfrm>
          <a:prstGeom prst="rect">
            <a:avLst/>
          </a:prstGeom>
        </p:spPr>
      </p:pic>
      <p:sp>
        <p:nvSpPr>
          <p:cNvPr id="7" name="矩形 6"/>
          <p:cNvSpPr/>
          <p:nvPr/>
        </p:nvSpPr>
        <p:spPr>
          <a:xfrm>
            <a:off x="6905106" y="1357035"/>
            <a:ext cx="4200698" cy="4555093"/>
          </a:xfrm>
          <a:prstGeom prst="rect">
            <a:avLst/>
          </a:prstGeom>
        </p:spPr>
        <p:txBody>
          <a:bodyPr wrap="square">
            <a:spAutoFit/>
          </a:bodyPr>
          <a:lstStyle/>
          <a:p>
            <a:pPr>
              <a:lnSpc>
                <a:spcPct val="150000"/>
              </a:lnSpc>
            </a:pPr>
            <a:r>
              <a:rPr lang="en-US" altLang="zh-CN" sz="2000" dirty="0"/>
              <a:t>CNN</a:t>
            </a:r>
            <a:r>
              <a:rPr lang="zh-CN" altLang="en-US" sz="2000" dirty="0"/>
              <a:t>网络的最后一层对类别层的语义信息比较敏感，而对扰动（姿态，光照，关节和位置）不</a:t>
            </a:r>
            <a:r>
              <a:rPr lang="zh-CN" altLang="en-US" sz="2000" dirty="0" smtClean="0"/>
              <a:t>敏感。最后</a:t>
            </a:r>
            <a:r>
              <a:rPr lang="zh-CN" altLang="en-US" sz="2000" dirty="0"/>
              <a:t>一层的特征在空间上比较粗糙，对准确定位有影响。直接使用最后一层不是最优的选择</a:t>
            </a:r>
            <a:r>
              <a:rPr lang="zh-CN" altLang="en-US" sz="2000" dirty="0" smtClean="0"/>
              <a:t>。</a:t>
            </a:r>
            <a:endParaRPr lang="en-US" altLang="zh-CN" sz="2000" dirty="0" smtClean="0"/>
          </a:p>
          <a:p>
            <a:pPr>
              <a:lnSpc>
                <a:spcPct val="150000"/>
              </a:lnSpc>
            </a:pPr>
            <a:r>
              <a:rPr lang="zh-CN" altLang="en-US" sz="2000" dirty="0" smtClean="0"/>
              <a:t>超</a:t>
            </a:r>
            <a:r>
              <a:rPr lang="zh-CN" altLang="en-US" sz="2000" dirty="0"/>
              <a:t>列（</a:t>
            </a:r>
            <a:r>
              <a:rPr lang="en-US" altLang="zh-CN" sz="2000" dirty="0" err="1"/>
              <a:t>Hypercolumn</a:t>
            </a:r>
            <a:r>
              <a:rPr lang="zh-CN" altLang="en-US" sz="2000" dirty="0"/>
              <a:t>），即对应像素的网络所有节点的激活串联作为特征，进行目标的细粒度</a:t>
            </a:r>
            <a:r>
              <a:rPr lang="zh-CN" altLang="en-US" sz="2000" dirty="0" smtClean="0"/>
              <a:t>定位。</a:t>
            </a:r>
            <a:endParaRPr lang="en-US" altLang="zh-CN" sz="2000" dirty="0" smtClean="0"/>
          </a:p>
          <a:p>
            <a:endParaRPr lang="zh-CN" altLang="en-US" sz="2000" dirty="0"/>
          </a:p>
        </p:txBody>
      </p:sp>
    </p:spTree>
    <p:extLst>
      <p:ext uri="{BB962C8B-B14F-4D97-AF65-F5344CB8AC3E}">
        <p14:creationId xmlns:p14="http://schemas.microsoft.com/office/powerpoint/2010/main" val="30981797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THEME" val="1129a22e-a5b3-487b-af29-28f4aa8a399a"/>
</p:tagLst>
</file>

<file path=ppt/theme/theme1.xml><?xml version="1.0" encoding="utf-8"?>
<a:theme xmlns:a="http://schemas.openxmlformats.org/drawingml/2006/main" name="主题5">
  <a:themeElements>
    <a:clrScheme name="1">
      <a:dk1>
        <a:srgbClr val="000000"/>
      </a:dk1>
      <a:lt1>
        <a:srgbClr val="FFFFFF"/>
      </a:lt1>
      <a:dk2>
        <a:srgbClr val="778495"/>
      </a:dk2>
      <a:lt2>
        <a:srgbClr val="F0F0F0"/>
      </a:lt2>
      <a:accent1>
        <a:srgbClr val="FFB535"/>
      </a:accent1>
      <a:accent2>
        <a:srgbClr val="00ADEF"/>
      </a:accent2>
      <a:accent3>
        <a:srgbClr val="4D4D4D"/>
      </a:accent3>
      <a:accent4>
        <a:srgbClr val="567BAE"/>
      </a:accent4>
      <a:accent5>
        <a:srgbClr val="FFB535"/>
      </a:accent5>
      <a:accent6>
        <a:srgbClr val="00ADEF"/>
      </a:accent6>
      <a:hlink>
        <a:srgbClr val="475F77"/>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1">
    <a:dk1>
      <a:srgbClr val="000000"/>
    </a:dk1>
    <a:lt1>
      <a:srgbClr val="FFFFFF"/>
    </a:lt1>
    <a:dk2>
      <a:srgbClr val="778495"/>
    </a:dk2>
    <a:lt2>
      <a:srgbClr val="F0F0F0"/>
    </a:lt2>
    <a:accent1>
      <a:srgbClr val="FFB535"/>
    </a:accent1>
    <a:accent2>
      <a:srgbClr val="00ADEF"/>
    </a:accent2>
    <a:accent3>
      <a:srgbClr val="4D4D4D"/>
    </a:accent3>
    <a:accent4>
      <a:srgbClr val="567BAE"/>
    </a:accent4>
    <a:accent5>
      <a:srgbClr val="FFB535"/>
    </a:accent5>
    <a:accent6>
      <a:srgbClr val="00ADEF"/>
    </a:accent6>
    <a:hlink>
      <a:srgbClr val="475F77"/>
    </a:hlink>
    <a:folHlink>
      <a:srgbClr val="BFBFBF"/>
    </a:folHlink>
  </a:clrScheme>
</a:themeOverride>
</file>

<file path=ppt/theme/themeOverride2.xml><?xml version="1.0" encoding="utf-8"?>
<a:themeOverride xmlns:a="http://schemas.openxmlformats.org/drawingml/2006/main">
  <a:clrScheme name="1">
    <a:dk1>
      <a:srgbClr val="000000"/>
    </a:dk1>
    <a:lt1>
      <a:srgbClr val="FFFFFF"/>
    </a:lt1>
    <a:dk2>
      <a:srgbClr val="778495"/>
    </a:dk2>
    <a:lt2>
      <a:srgbClr val="F0F0F0"/>
    </a:lt2>
    <a:accent1>
      <a:srgbClr val="FFB535"/>
    </a:accent1>
    <a:accent2>
      <a:srgbClr val="00ADEF"/>
    </a:accent2>
    <a:accent3>
      <a:srgbClr val="4D4D4D"/>
    </a:accent3>
    <a:accent4>
      <a:srgbClr val="567BAE"/>
    </a:accent4>
    <a:accent5>
      <a:srgbClr val="FFB535"/>
    </a:accent5>
    <a:accent6>
      <a:srgbClr val="00ADEF"/>
    </a:accent6>
    <a:hlink>
      <a:srgbClr val="475F77"/>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958</TotalTime>
  <Words>2211</Words>
  <Application>Microsoft Office PowerPoint</Application>
  <PresentationFormat>宽屏</PresentationFormat>
  <Paragraphs>162</Paragraphs>
  <Slides>30</Slides>
  <Notes>30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30</vt:i4>
      </vt:variant>
    </vt:vector>
  </HeadingPairs>
  <TitlesOfParts>
    <vt:vector size="37" baseType="lpstr">
      <vt:lpstr>宋体</vt:lpstr>
      <vt:lpstr>微软雅黑</vt:lpstr>
      <vt:lpstr>Arial</vt:lpstr>
      <vt:lpstr>Calibri</vt:lpstr>
      <vt:lpstr>Impact</vt:lpstr>
      <vt:lpstr>Wingdings</vt:lpstr>
      <vt:lpstr>主题5</vt:lpstr>
      <vt:lpstr>Find Tiny Faces</vt:lpstr>
      <vt:lpstr>什么是人脸检测？</vt:lpstr>
      <vt:lpstr>小脸检测存在困难</vt:lpstr>
      <vt:lpstr>尺度不变</vt:lpstr>
      <vt:lpstr>尺度的多任务建模</vt:lpstr>
      <vt:lpstr>如何从预训练的深度网络中最佳地提取尺度不变的特征</vt:lpstr>
      <vt:lpstr>上下文信息</vt:lpstr>
      <vt:lpstr>上下文信息</vt:lpstr>
      <vt:lpstr>超列</vt:lpstr>
      <vt:lpstr>超列</vt:lpstr>
      <vt:lpstr>中心凹描述符</vt:lpstr>
      <vt:lpstr>探究实验</vt:lpstr>
      <vt:lpstr>探究实验·上下文信息</vt:lpstr>
      <vt:lpstr>探究实验·上下文信息</vt:lpstr>
      <vt:lpstr>探究实验·分辨率</vt:lpstr>
      <vt:lpstr>策略：为特定大小的对象选择合适的模板</vt:lpstr>
      <vt:lpstr>策略：为特定大小的对象选择合适的模板</vt:lpstr>
      <vt:lpstr>最终架构</vt:lpstr>
      <vt:lpstr>实验比较</vt:lpstr>
      <vt:lpstr>结果展示</vt:lpstr>
      <vt:lpstr>结果展示</vt:lpstr>
      <vt:lpstr>结果展示</vt:lpstr>
      <vt:lpstr>结果展示</vt:lpstr>
      <vt:lpstr>PowerPoint 演示文稿</vt:lpstr>
      <vt:lpstr>非极大值抑制</vt:lpstr>
      <vt:lpstr>非极大值抑制</vt:lpstr>
      <vt:lpstr>非极大值抑制</vt:lpstr>
      <vt:lpstr>非极大值抑制</vt:lpstr>
      <vt:lpstr>残差网络</vt:lpstr>
      <vt:lpstr>残差网络</vt:lpstr>
    </vt:vector>
  </TitlesOfParts>
  <Manager>iSlide</Manager>
  <Company>iSlide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Gabriella Mao</cp:lastModifiedBy>
  <cp:revision>73</cp:revision>
  <cp:lastPrinted>2017-09-28T16:00:00Z</cp:lastPrinted>
  <dcterms:created xsi:type="dcterms:W3CDTF">2017-09-28T16:00:00Z</dcterms:created>
  <dcterms:modified xsi:type="dcterms:W3CDTF">2018-12-29T02:54:34Z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a9c88281-e023-4f20-a9da-4e51d6947c6f</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t-shyu@microsoft.com</vt:lpwstr>
  </property>
  <property fmtid="{D5CDD505-2E9C-101B-9397-08002B2CF9AE}" pid="6" name="MSIP_Label_f42aa342-8706-4288-bd11-ebb85995028c_SetDate">
    <vt:lpwstr>2018-08-30T09:09:17.0011623Z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